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147479171" r:id="rId5"/>
    <p:sldId id="2147479159" r:id="rId6"/>
    <p:sldId id="2147479230" r:id="rId7"/>
    <p:sldId id="2147479231" r:id="rId8"/>
    <p:sldId id="2147479233" r:id="rId9"/>
    <p:sldId id="2147479234" r:id="rId10"/>
    <p:sldId id="2147479237" r:id="rId11"/>
    <p:sldId id="2147479235" r:id="rId12"/>
    <p:sldId id="2147479239" r:id="rId13"/>
    <p:sldId id="2147479240" r:id="rId14"/>
    <p:sldId id="2147479236" r:id="rId15"/>
    <p:sldId id="2147479241" r:id="rId16"/>
    <p:sldId id="2147479238" r:id="rId17"/>
    <p:sldId id="214747922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2" pos="415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pos="7265" userDrawn="1">
          <p15:clr>
            <a:srgbClr val="A4A3A4"/>
          </p15:clr>
        </p15:guide>
        <p15:guide id="7" orient="horz" pos="3793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6FF"/>
    <a:srgbClr val="014A7F"/>
    <a:srgbClr val="081018"/>
    <a:srgbClr val="D9D9D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5F5B9F-4731-38BA-8FDB-FFFBBEB526A6}" v="1" dt="2024-06-07T04:53:18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6"/>
    <p:restoredTop sz="91638" autoAdjust="0"/>
  </p:normalViewPr>
  <p:slideViewPr>
    <p:cSldViewPr snapToGrid="0" showGuides="1">
      <p:cViewPr varScale="1">
        <p:scale>
          <a:sx n="86" d="100"/>
          <a:sy n="86" d="100"/>
        </p:scale>
        <p:origin x="389" y="67"/>
      </p:cViewPr>
      <p:guideLst>
        <p:guide orient="horz" pos="323"/>
        <p:guide pos="415"/>
        <p:guide pos="211"/>
        <p:guide orient="horz" pos="3997"/>
        <p:guide pos="7469"/>
        <p:guide pos="7265"/>
        <p:guide orient="horz" pos="3793"/>
        <p:guide orient="horz" pos="504"/>
      </p:guideLst>
    </p:cSldViewPr>
  </p:slideViewPr>
  <p:outlineViewPr>
    <p:cViewPr>
      <p:scale>
        <a:sx n="33" d="100"/>
        <a:sy n="33" d="100"/>
      </p:scale>
      <p:origin x="0" y="-7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 Xiao1 Meng" userId="S::mengxiao1@lenovo.com::b5c5c1f0-9622-4039-a76f-3f29519559d8" providerId="AD" clId="Web-{6D5F5B9F-4731-38BA-8FDB-FFFBBEB526A6}"/>
    <pc:docChg chg="modSld">
      <pc:chgData name="Xiao Xiao1 Meng" userId="S::mengxiao1@lenovo.com::b5c5c1f0-9622-4039-a76f-3f29519559d8" providerId="AD" clId="Web-{6D5F5B9F-4731-38BA-8FDB-FFFBBEB526A6}" dt="2024-06-07T04:53:18.840" v="0"/>
      <pc:docMkLst>
        <pc:docMk/>
      </pc:docMkLst>
      <pc:sldChg chg="delSp">
        <pc:chgData name="Xiao Xiao1 Meng" userId="S::mengxiao1@lenovo.com::b5c5c1f0-9622-4039-a76f-3f29519559d8" providerId="AD" clId="Web-{6D5F5B9F-4731-38BA-8FDB-FFFBBEB526A6}" dt="2024-06-07T04:53:18.840" v="0"/>
        <pc:sldMkLst>
          <pc:docMk/>
          <pc:sldMk cId="1851869467" sldId="2147479107"/>
        </pc:sldMkLst>
        <pc:spChg chg="del">
          <ac:chgData name="Xiao Xiao1 Meng" userId="S::mengxiao1@lenovo.com::b5c5c1f0-9622-4039-a76f-3f29519559d8" providerId="AD" clId="Web-{6D5F5B9F-4731-38BA-8FDB-FFFBBEB526A6}" dt="2024-06-07T04:53:18.840" v="0"/>
          <ac:spMkLst>
            <pc:docMk/>
            <pc:sldMk cId="1851869467" sldId="2147479107"/>
            <ac:spMk id="2" creationId="{08FAE53A-7CCE-6FAF-1744-6694FF3444DC}"/>
          </ac:spMkLst>
        </pc:spChg>
      </pc:sldChg>
    </pc:docChg>
  </pc:docChgLst>
  <pc:docChgLst>
    <pc:chgData name="Jie Jie3 Yin" userId="S::yinjie3@lenovo.com::fe5edecd-1063-4bd6-8a0e-3c6fb2751ae6" providerId="AD" clId="Web-{9816395F-5EC9-0DB4-8245-EAD4700A4DF5}"/>
    <pc:docChg chg="modSld">
      <pc:chgData name="Jie Jie3 Yin" userId="S::yinjie3@lenovo.com::fe5edecd-1063-4bd6-8a0e-3c6fb2751ae6" providerId="AD" clId="Web-{9816395F-5EC9-0DB4-8245-EAD4700A4DF5}" dt="2024-01-09T05:40:14.406" v="6"/>
      <pc:docMkLst>
        <pc:docMk/>
      </pc:docMkLst>
      <pc:sldChg chg="modNotes">
        <pc:chgData name="Jie Jie3 Yin" userId="S::yinjie3@lenovo.com::fe5edecd-1063-4bd6-8a0e-3c6fb2751ae6" providerId="AD" clId="Web-{9816395F-5EC9-0DB4-8245-EAD4700A4DF5}" dt="2024-01-09T05:39:51.953" v="2"/>
        <pc:sldMkLst>
          <pc:docMk/>
          <pc:sldMk cId="3121142698" sldId="2147474243"/>
        </pc:sldMkLst>
      </pc:sldChg>
      <pc:sldChg chg="modNotes">
        <pc:chgData name="Jie Jie3 Yin" userId="S::yinjie3@lenovo.com::fe5edecd-1063-4bd6-8a0e-3c6fb2751ae6" providerId="AD" clId="Web-{9816395F-5EC9-0DB4-8245-EAD4700A4DF5}" dt="2024-01-09T05:40:11.766" v="5"/>
        <pc:sldMkLst>
          <pc:docMk/>
          <pc:sldMk cId="877183146" sldId="2147479055"/>
        </pc:sldMkLst>
      </pc:sldChg>
      <pc:sldChg chg="modNotes">
        <pc:chgData name="Jie Jie3 Yin" userId="S::yinjie3@lenovo.com::fe5edecd-1063-4bd6-8a0e-3c6fb2751ae6" providerId="AD" clId="Web-{9816395F-5EC9-0DB4-8245-EAD4700A4DF5}" dt="2024-01-09T05:40:01.797" v="4"/>
        <pc:sldMkLst>
          <pc:docMk/>
          <pc:sldMk cId="3831645463" sldId="2147479056"/>
        </pc:sldMkLst>
      </pc:sldChg>
      <pc:sldChg chg="modNotes">
        <pc:chgData name="Jie Jie3 Yin" userId="S::yinjie3@lenovo.com::fe5edecd-1063-4bd6-8a0e-3c6fb2751ae6" providerId="AD" clId="Web-{9816395F-5EC9-0DB4-8245-EAD4700A4DF5}" dt="2024-01-09T05:40:14.406" v="6"/>
        <pc:sldMkLst>
          <pc:docMk/>
          <pc:sldMk cId="2132853528" sldId="21474792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E7B94BC-1466-D8AA-2D7A-4CAFF4F7FA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0DAB9C-4A4E-5D95-B55A-57E0044C6A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58646-A2DE-FB44-8B42-62C573319EEF}" type="datetimeFigureOut">
              <a:t>2025/2/27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FB6F4E-ABEE-B999-3498-F9144037ED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D77270-EFAA-9FB3-7C60-5910E03DC3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3EDE-AD30-674D-B39E-1895B733EEF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24400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808FD-6D74-A545-BFDF-4462894A485D}" type="datetimeFigureOut">
              <a:t>2025/2/27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315A9-95B1-4B41-A4AE-5C45EF018BA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898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B0B74-5219-3548-B3F9-F0FF3B0A671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36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（</a:t>
            </a:r>
            <a:r>
              <a:rPr lang="en-US" altLang="zh-CN" dirty="0" err="1">
                <a:effectLst/>
                <a:latin typeface="Helvetica" pitchFamily="2" charset="0"/>
              </a:rPr>
              <a:t>MultiHead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Attention</a:t>
            </a:r>
            <a:r>
              <a:rPr lang="zh-CN" altLang="en-US" dirty="0">
                <a:effectLst/>
                <a:latin typeface="Helvetica" pitchFamily="2" charset="0"/>
              </a:rPr>
              <a:t>）</a:t>
            </a:r>
            <a:r>
              <a:rPr lang="en" altLang="zh-CN" dirty="0">
                <a:effectLst/>
                <a:latin typeface="Helvetica" pitchFamily="2" charset="0"/>
              </a:rPr>
              <a:t>for each position on the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" altLang="zh-CN" dirty="0">
                <a:effectLst/>
                <a:latin typeface="Helvetica" pitchFamily="2" charset="0"/>
              </a:rPr>
              <a:t>query sequence, we load all query heads within a GQA group (they share the same sparse KV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" altLang="zh-CN" dirty="0">
                <a:effectLst/>
                <a:latin typeface="Helvetica" pitchFamily="2" charset="0"/>
              </a:rPr>
              <a:t>blocks) into SRAM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915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左图：在通用</a:t>
            </a:r>
            <a:r>
              <a:rPr kumimoji="1" lang="en-US" altLang="zh-CN" dirty="0"/>
              <a:t>bench</a:t>
            </a:r>
            <a:r>
              <a:rPr kumimoji="1" lang="zh-CN" altLang="en-US" dirty="0"/>
              <a:t>，长文本任务和推理任务的评估上，得分均高于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，并且在</a:t>
            </a:r>
            <a:r>
              <a:rPr kumimoji="1" lang="en-US" altLang="zh-CN" dirty="0"/>
              <a:t>64k</a:t>
            </a:r>
            <a:r>
              <a:rPr kumimoji="1" lang="zh-CN" altLang="en-US" dirty="0"/>
              <a:t>长度的序列处理上，</a:t>
            </a:r>
            <a:r>
              <a:rPr kumimoji="1" lang="en-US" altLang="zh-CN" dirty="0"/>
              <a:t>NSA</a:t>
            </a:r>
            <a:r>
              <a:rPr kumimoji="1" lang="zh-CN" altLang="en-US" dirty="0"/>
              <a:t>相比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attn</a:t>
            </a:r>
            <a:r>
              <a:rPr kumimoji="1" lang="zh-CN" altLang="en-US" dirty="0"/>
              <a:t>在解码，前向和反向传播中分别实现了</a:t>
            </a:r>
            <a:r>
              <a:rPr kumimoji="1" lang="en-US" altLang="zh-CN" dirty="0"/>
              <a:t>11.6,9.0</a:t>
            </a:r>
            <a:r>
              <a:rPr kumimoji="1" lang="zh-CN" altLang="en-US" dirty="0"/>
              <a:t>和</a:t>
            </a:r>
            <a:r>
              <a:rPr kumimoji="1" lang="en-US" altLang="zh-CN" dirty="0"/>
              <a:t>6.0</a:t>
            </a:r>
            <a:r>
              <a:rPr kumimoji="1" lang="zh-CN" altLang="en-US" dirty="0"/>
              <a:t>的速度提升。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46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Attention </a:t>
            </a:r>
            <a:r>
              <a:rPr kumimoji="1" lang="zh-CN" altLang="en-US" dirty="0"/>
              <a:t>的解码速度主要由内存访问瓶颈决定，这与 </a:t>
            </a:r>
            <a:r>
              <a:rPr kumimoji="1" lang="en-US" altLang="zh-CN" dirty="0"/>
              <a:t>KV </a:t>
            </a:r>
            <a:r>
              <a:rPr kumimoji="1" lang="zh-CN" altLang="en-US" dirty="0"/>
              <a:t>缓存加载量密切相关。随着解码长度的增加，我们的方法表现出显著的延迟减少，在 </a:t>
            </a:r>
            <a:r>
              <a:rPr kumimoji="1" lang="en-US" altLang="zh-CN" dirty="0"/>
              <a:t>64k </a:t>
            </a:r>
            <a:r>
              <a:rPr kumimoji="1" lang="zh-CN" altLang="en-US" dirty="0"/>
              <a:t>上下文长度下实现了高达 </a:t>
            </a:r>
            <a:r>
              <a:rPr kumimoji="1" lang="en-US" altLang="zh-CN" dirty="0"/>
              <a:t>11.6 </a:t>
            </a:r>
            <a:r>
              <a:rPr kumimoji="1" lang="zh-CN" altLang="en-US" dirty="0"/>
              <a:t>倍的加速。这种内存访问效率优势也会随着更长的序列而放大。</a:t>
            </a:r>
            <a:endParaRPr kumimoji="1" lang="en-US" altLang="zh-CN" dirty="0"/>
          </a:p>
          <a:p>
            <a:r>
              <a:rPr kumimoji="1" lang="zh-CN" altLang="en-US" dirty="0"/>
              <a:t>右图：</a:t>
            </a:r>
            <a:r>
              <a:rPr kumimoji="1" lang="en-US" altLang="zh-CN" dirty="0" err="1"/>
              <a:t>deepseek</a:t>
            </a:r>
            <a:r>
              <a:rPr kumimoji="1" lang="en-US" altLang="zh-CN" dirty="0"/>
              <a:t> R1 </a:t>
            </a:r>
            <a:r>
              <a:rPr kumimoji="1" lang="zh-CN" altLang="en-US" dirty="0"/>
              <a:t>知识蒸馏的思路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018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首先作者在一个具有</a:t>
            </a:r>
            <a:r>
              <a:rPr kumimoji="1" lang="en-US" altLang="zh-CN" dirty="0"/>
              <a:t>27B</a:t>
            </a:r>
            <a:r>
              <a:rPr kumimoji="1" lang="zh-CN" altLang="en-US" dirty="0"/>
              <a:t>参数量，结合了</a:t>
            </a:r>
            <a:r>
              <a:rPr kumimoji="1" lang="en-US" altLang="zh-CN" dirty="0"/>
              <a:t>GQA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DeepSeek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MoE</a:t>
            </a:r>
            <a:r>
              <a:rPr kumimoji="1" lang="zh-CN" altLang="en-US" dirty="0"/>
              <a:t>架构的模型上进行了</a:t>
            </a:r>
            <a:r>
              <a:rPr kumimoji="1" lang="en-US" altLang="zh-CN" dirty="0"/>
              <a:t>Pretrain</a:t>
            </a:r>
            <a:r>
              <a:rPr kumimoji="1" lang="zh-CN" altLang="en-US" dirty="0"/>
              <a:t>，对比了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NSA</a:t>
            </a:r>
            <a:r>
              <a:rPr kumimoji="1" lang="zh-CN" altLang="en-US" dirty="0"/>
              <a:t>的预训练结果，在</a:t>
            </a:r>
            <a:r>
              <a:rPr kumimoji="1" lang="en-US" altLang="zh-CN" dirty="0"/>
              <a:t>knowledge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reasoning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coding</a:t>
            </a:r>
            <a:r>
              <a:rPr kumimoji="1" lang="zh-CN" altLang="en-US" dirty="0"/>
              <a:t>多个</a:t>
            </a:r>
            <a:r>
              <a:rPr kumimoji="1" lang="en-US" altLang="zh-CN" dirty="0"/>
              <a:t>benchmark</a:t>
            </a:r>
            <a:r>
              <a:rPr kumimoji="1" lang="zh-CN" altLang="en-US" dirty="0"/>
              <a:t>上进行了评估。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另外还对比了</a:t>
            </a:r>
            <a:r>
              <a:rPr kumimoji="1" lang="en-US" altLang="zh-CN" dirty="0"/>
              <a:t>NSA</a:t>
            </a:r>
            <a:r>
              <a:rPr kumimoji="1" lang="zh-CN" altLang="en-US" dirty="0"/>
              <a:t>相比其他</a:t>
            </a:r>
            <a:r>
              <a:rPr kumimoji="1" lang="en-US" altLang="zh-CN" dirty="0"/>
              <a:t>SoTA</a:t>
            </a:r>
            <a:r>
              <a:rPr kumimoji="1" lang="zh-CN" altLang="en-US" dirty="0"/>
              <a:t>的稀疏注意力方法的性能差异。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868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Full attention </a:t>
            </a:r>
            <a:r>
              <a:rPr kumimoji="1" lang="zh-CN" altLang="en-US" dirty="0"/>
              <a:t>复杂度</a:t>
            </a:r>
            <a:r>
              <a:rPr kumimoji="1" lang="en-US" altLang="zh-CN" dirty="0">
                <a:sym typeface="Wingdings" panose="05000000000000000000" pitchFamily="2" charset="2"/>
              </a:rPr>
              <a:t>O(n^2)</a:t>
            </a:r>
            <a:r>
              <a:rPr kumimoji="1" lang="zh-CN" altLang="en-US" dirty="0">
                <a:sym typeface="Wingdings" panose="05000000000000000000" pitchFamily="2" charset="2"/>
              </a:rPr>
              <a:t>，在长上下文的情况下随着序列长度的增加，</a:t>
            </a:r>
            <a:r>
              <a:rPr kumimoji="1" lang="en-US" altLang="zh-CN" dirty="0">
                <a:sym typeface="Wingdings" panose="05000000000000000000" pitchFamily="2" charset="2"/>
              </a:rPr>
              <a:t>attention</a:t>
            </a:r>
            <a:r>
              <a:rPr kumimoji="1" lang="zh-CN" altLang="en-US" dirty="0">
                <a:sym typeface="Wingdings" panose="05000000000000000000" pitchFamily="2" charset="2"/>
              </a:rPr>
              <a:t>权重的计算在整体计算量上的开销变得过大，导致模型整体训练效率降低。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64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通俗的解释，</a:t>
            </a:r>
            <a:r>
              <a:rPr kumimoji="1" lang="en-US" altLang="zh-CN" dirty="0"/>
              <a:t>NSA</a:t>
            </a:r>
            <a:r>
              <a:rPr kumimoji="1" lang="zh-CN" altLang="en-US" dirty="0"/>
              <a:t>就是利用了方案二的三步的思想，解决了</a:t>
            </a:r>
            <a:r>
              <a:rPr kumimoji="1" lang="en-US" altLang="zh-CN" dirty="0"/>
              <a:t>Sparse Attention</a:t>
            </a:r>
            <a:r>
              <a:rPr kumimoji="1" lang="zh-CN" altLang="en-US" dirty="0"/>
              <a:t>的问题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771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22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粗读：将原始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的</a:t>
            </a:r>
            <a:r>
              <a:rPr kumimoji="1" lang="en-US" altLang="zh-CN" dirty="0"/>
              <a:t>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V</a:t>
            </a:r>
            <a:r>
              <a:rPr kumimoji="1" lang="zh-CN" altLang="en-US" dirty="0"/>
              <a:t>分块组织，然后通过</a:t>
            </a:r>
            <a:r>
              <a:rPr kumimoji="1" lang="en-US" altLang="zh-CN" dirty="0"/>
              <a:t>MLP</a:t>
            </a:r>
            <a:r>
              <a:rPr kumimoji="1" lang="zh-CN" altLang="en-US" dirty="0"/>
              <a:t>变化，获得每个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的压缩表示，类似于对文章每个部分提取摘要</a:t>
            </a:r>
            <a:endParaRPr kumimoji="1" lang="en-US" altLang="zh-CN" dirty="0"/>
          </a:p>
          <a:p>
            <a:r>
              <a:rPr kumimoji="1" lang="zh-CN" altLang="en-US" dirty="0"/>
              <a:t>压缩表示可以捕获粗粒度的高级语义信息，并减小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的计算负担。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5076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选择重点段落精度，图示表示选择最重要的两段，拼接起来计算</a:t>
            </a:r>
            <a:r>
              <a:rPr kumimoji="1" lang="en-US" altLang="zh-CN" dirty="0"/>
              <a:t>Attention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49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对于要生成的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，其最邻近的上文是最重要的，所以要一直保持和最邻近的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个上文计算</a:t>
            </a:r>
            <a:r>
              <a:rPr kumimoji="1" lang="en-US" altLang="zh-CN" dirty="0"/>
              <a:t>Attention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73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绿色：不表示输出结果，表示</a:t>
            </a:r>
            <a:r>
              <a:rPr kumimoji="1" lang="en-US" altLang="zh-CN" dirty="0"/>
              <a:t>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V</a:t>
            </a:r>
            <a:r>
              <a:rPr kumimoji="1" lang="zh-CN" altLang="en-US" dirty="0"/>
              <a:t>计算的权重</a:t>
            </a:r>
            <a:endParaRPr kumimoji="1" lang="en-US" altLang="zh-CN" dirty="0"/>
          </a:p>
          <a:p>
            <a:r>
              <a:rPr kumimoji="1" lang="zh-CN" altLang="en-US" dirty="0"/>
              <a:t>门控：</a:t>
            </a:r>
            <a:r>
              <a:rPr kumimoji="1" lang="en-US" altLang="zh-CN" dirty="0" err="1"/>
              <a:t>MLP+sigmoid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146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此外，这个工作的另一部分创新，就是重新设计了一个高效的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实现加速，是在</a:t>
            </a:r>
            <a:r>
              <a:rPr kumimoji="1" lang="en-US" altLang="zh-CN" dirty="0"/>
              <a:t>flash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的基础上完成的。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算子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15A9-95B1-4B41-A4AE-5C45EF018BA4}" type="slidenum">
              <a:rPr lang="en-US" altLang="zh-CN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8687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（请勿删除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10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2 Slogan 0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黑暗中的蓝色星球&#10;&#10;中度可信度描述已自动生成">
            <a:extLst>
              <a:ext uri="{FF2B5EF4-FFF2-40B4-BE49-F238E27FC236}">
                <a16:creationId xmlns:a16="http://schemas.microsoft.com/office/drawing/2014/main" id="{57ACF63A-8DD2-3CDF-2503-9513E4B51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33" b="5437"/>
          <a:stretch/>
        </p:blipFill>
        <p:spPr>
          <a:xfrm>
            <a:off x="-1" y="0"/>
            <a:ext cx="12198485" cy="6858000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2D677605-2992-D572-F1B0-8254146A8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8800" y="2383200"/>
            <a:ext cx="10155600" cy="1090620"/>
          </a:xfrm>
        </p:spPr>
        <p:txBody>
          <a:bodyPr lIns="46800" tIns="46800" rIns="46800" anchor="ctr" anchorCtr="0">
            <a:normAutofit/>
          </a:bodyPr>
          <a:lstStyle>
            <a:lvl1pPr algn="ctr">
              <a:defRPr sz="7200" b="1" baseline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/>
              <a:t>Never Stand Still.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0066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#02 Slogan 0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交通, 建筑, 天花板, 热气球&#10;&#10;描述已自动生成">
            <a:extLst>
              <a:ext uri="{FF2B5EF4-FFF2-40B4-BE49-F238E27FC236}">
                <a16:creationId xmlns:a16="http://schemas.microsoft.com/office/drawing/2014/main" id="{C876837F-5D90-6CAA-DAE3-75192D13A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202977" cy="6858000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1248A7CE-8290-12CE-E432-D74B6A155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8800" y="2383200"/>
            <a:ext cx="10155600" cy="1090620"/>
          </a:xfrm>
        </p:spPr>
        <p:txBody>
          <a:bodyPr lIns="46800" tIns="46800" rIns="46800" anchor="ctr" anchorCtr="0">
            <a:normAutofit/>
          </a:bodyPr>
          <a:lstStyle>
            <a:lvl1pPr algn="ctr">
              <a:defRPr sz="7200" b="1" baseline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/>
              <a:t>Never Stand Still.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47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3 Content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9B51BAD-51B6-C694-1E73-16F8019F42F5}"/>
              </a:ext>
            </a:extLst>
          </p:cNvPr>
          <p:cNvSpPr/>
          <p:nvPr userDrawn="1"/>
        </p:nvSpPr>
        <p:spPr>
          <a:xfrm>
            <a:off x="0" y="0"/>
            <a:ext cx="12192000" cy="2146299"/>
          </a:xfrm>
          <a:prstGeom prst="rect">
            <a:avLst/>
          </a:prstGeom>
          <a:gradFill flip="none" rotWithShape="1">
            <a:gsLst>
              <a:gs pos="88000">
                <a:srgbClr val="081018"/>
              </a:gs>
              <a:gs pos="0">
                <a:srgbClr val="014A7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/>
              </a:solidFill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64758B10-A2FE-7372-4C6A-1C5CA9967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799" y="1011600"/>
            <a:ext cx="7299977" cy="648000"/>
          </a:xfrm>
        </p:spPr>
        <p:txBody>
          <a:bodyPr wrap="square">
            <a:normAutofit/>
          </a:bodyPr>
          <a:lstStyle>
            <a:lvl1pPr>
              <a:defRPr sz="4000" b="1" baseline="0">
                <a:solidFill>
                  <a:srgbClr val="77C6FF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/>
              <a:t>Contents</a:t>
            </a:r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B00F6D-2606-A2B2-5FC7-E9C6FD38FB09}"/>
              </a:ext>
            </a:extLst>
          </p:cNvPr>
          <p:cNvGrpSpPr/>
          <p:nvPr userDrawn="1"/>
        </p:nvGrpSpPr>
        <p:grpSpPr>
          <a:xfrm>
            <a:off x="5705348" y="0"/>
            <a:ext cx="6454413" cy="2146852"/>
            <a:chOff x="5705348" y="0"/>
            <a:chExt cx="6454413" cy="2146852"/>
          </a:xfrm>
          <a:solidFill>
            <a:srgbClr val="0174C7">
              <a:alpha val="15000"/>
            </a:srgbClr>
          </a:solidFill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C0B69E3-A67F-DC4C-4AD8-D3E904CD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44362" y="23506"/>
              <a:ext cx="2115399" cy="2119302"/>
            </a:xfrm>
            <a:prstGeom prst="rect">
              <a:avLst/>
            </a:prstGeom>
          </p:spPr>
        </p:pic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8286446A-F2EF-469C-C00A-541159DC2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5348" y="1114"/>
              <a:ext cx="2141787" cy="2145738"/>
            </a:xfrm>
            <a:prstGeom prst="rect">
              <a:avLst/>
            </a:prstGeom>
          </p:spPr>
        </p:pic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92B91447-8607-83BC-CC33-15EDD69D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64545" y="0"/>
              <a:ext cx="2145323" cy="2145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8759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03 Contents-light">
    <p:bg>
      <p:bgPr>
        <a:gradFill>
          <a:gsLst>
            <a:gs pos="78000">
              <a:srgbClr val="011B2D"/>
            </a:gs>
            <a:gs pos="0">
              <a:srgbClr val="014A7F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9B51BAD-51B6-C694-1E73-16F8019F42F5}"/>
              </a:ext>
            </a:extLst>
          </p:cNvPr>
          <p:cNvSpPr/>
          <p:nvPr userDrawn="1"/>
        </p:nvSpPr>
        <p:spPr>
          <a:xfrm>
            <a:off x="0" y="0"/>
            <a:ext cx="12192000" cy="2146299"/>
          </a:xfrm>
          <a:prstGeom prst="rect">
            <a:avLst/>
          </a:prstGeom>
          <a:gradFill flip="none" rotWithShape="1">
            <a:gsLst>
              <a:gs pos="88000">
                <a:srgbClr val="081018"/>
              </a:gs>
              <a:gs pos="0">
                <a:srgbClr val="014A7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/>
              </a:solidFill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64758B10-A2FE-7372-4C6A-1C5CA9967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799" y="1011600"/>
            <a:ext cx="7299977" cy="648000"/>
          </a:xfrm>
        </p:spPr>
        <p:txBody>
          <a:bodyPr wrap="square">
            <a:normAutofit/>
          </a:bodyPr>
          <a:lstStyle>
            <a:lvl1pPr>
              <a:defRPr sz="4000" b="1" baseline="0">
                <a:solidFill>
                  <a:srgbClr val="77C6FF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/>
              <a:t>Contents</a:t>
            </a:r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B00F6D-2606-A2B2-5FC7-E9C6FD38FB09}"/>
              </a:ext>
            </a:extLst>
          </p:cNvPr>
          <p:cNvGrpSpPr/>
          <p:nvPr userDrawn="1"/>
        </p:nvGrpSpPr>
        <p:grpSpPr>
          <a:xfrm>
            <a:off x="5705348" y="0"/>
            <a:ext cx="6454413" cy="2146852"/>
            <a:chOff x="5705348" y="0"/>
            <a:chExt cx="6454413" cy="2146852"/>
          </a:xfrm>
          <a:solidFill>
            <a:srgbClr val="0174C7">
              <a:alpha val="15000"/>
            </a:srgbClr>
          </a:solidFill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C0B69E3-A67F-DC4C-4AD8-D3E904CD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44362" y="23506"/>
              <a:ext cx="2115399" cy="2119302"/>
            </a:xfrm>
            <a:prstGeom prst="rect">
              <a:avLst/>
            </a:prstGeom>
          </p:spPr>
        </p:pic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8286446A-F2EF-469C-C00A-541159DC2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5348" y="1114"/>
              <a:ext cx="2141787" cy="2145738"/>
            </a:xfrm>
            <a:prstGeom prst="rect">
              <a:avLst/>
            </a:prstGeom>
          </p:spPr>
        </p:pic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92B91447-8607-83BC-CC33-15EDD69D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64545" y="0"/>
              <a:ext cx="2145323" cy="2145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4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3 Contents-Full Color">
    <p:bg>
      <p:bgPr>
        <a:gradFill>
          <a:gsLst>
            <a:gs pos="0">
              <a:srgbClr val="014A7F"/>
            </a:gs>
            <a:gs pos="87000">
              <a:srgbClr val="081018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1">
            <a:extLst>
              <a:ext uri="{FF2B5EF4-FFF2-40B4-BE49-F238E27FC236}">
                <a16:creationId xmlns:a16="http://schemas.microsoft.com/office/drawing/2014/main" id="{FE7B9E82-DB30-30BD-CFE4-3A51B226E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00" y="2750400"/>
            <a:ext cx="4721936" cy="838800"/>
          </a:xfrm>
        </p:spPr>
        <p:txBody>
          <a:bodyPr wrap="square">
            <a:spAutoFit/>
          </a:bodyPr>
          <a:lstStyle>
            <a:lvl1pPr>
              <a:defRPr sz="5400" b="1" baseline="0">
                <a:solidFill>
                  <a:srgbClr val="77C6FF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/>
              <a:t>Contents</a:t>
            </a:r>
            <a:endParaRPr kumimoji="1" lang="zh-CN" altLang="en-US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5864A488-03FF-B582-4B27-2980D512D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5696" y="2668282"/>
            <a:ext cx="2269581" cy="2273767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9729F888-A913-EC3B-EDC5-51201B81B8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5" y="4575245"/>
            <a:ext cx="2282755" cy="228275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41371F54-1D27-2E7D-E5C4-D09791F440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335696" cy="23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9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4 Chapter page -light">
    <p:bg>
      <p:bgPr>
        <a:gradFill>
          <a:gsLst>
            <a:gs pos="56000">
              <a:srgbClr val="081018"/>
            </a:gs>
            <a:gs pos="0">
              <a:srgbClr val="014A7F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1">
            <a:extLst>
              <a:ext uri="{FF2B5EF4-FFF2-40B4-BE49-F238E27FC236}">
                <a16:creationId xmlns:a16="http://schemas.microsoft.com/office/drawing/2014/main" id="{ABC64DF9-0AE9-1F91-5730-EE58301CC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00" y="2772093"/>
            <a:ext cx="4485600" cy="3085012"/>
          </a:xfrm>
        </p:spPr>
        <p:txBody>
          <a:bodyPr lIns="46800" tIns="46800" rIns="46800">
            <a:spAutoFit/>
          </a:bodyPr>
          <a:lstStyle>
            <a:lvl1pPr>
              <a:defRPr sz="5400" b="1" baseline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Opening Pages </a:t>
            </a:r>
            <a:b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23E1E0-9CF6-5B7A-1327-D490BDA98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534" y="0"/>
            <a:ext cx="521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50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04 Chapter page -light">
    <p:bg>
      <p:bgPr>
        <a:gradFill>
          <a:gsLst>
            <a:gs pos="56000">
              <a:srgbClr val="081018"/>
            </a:gs>
            <a:gs pos="0">
              <a:srgbClr val="014A7F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1">
            <a:extLst>
              <a:ext uri="{FF2B5EF4-FFF2-40B4-BE49-F238E27FC236}">
                <a16:creationId xmlns:a16="http://schemas.microsoft.com/office/drawing/2014/main" id="{ABC64DF9-0AE9-1F91-5730-EE58301CC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00" y="2772093"/>
            <a:ext cx="4485600" cy="3085012"/>
          </a:xfrm>
        </p:spPr>
        <p:txBody>
          <a:bodyPr lIns="46800" tIns="46800" rIns="46800">
            <a:spAutoFit/>
          </a:bodyPr>
          <a:lstStyle>
            <a:lvl1pPr>
              <a:defRPr sz="5400" b="1" baseline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Opening Pages </a:t>
            </a:r>
            <a:b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4" name="图片 3" descr="电脑的屏幕&#10;&#10;中度可信度描述已自动生成">
            <a:extLst>
              <a:ext uri="{FF2B5EF4-FFF2-40B4-BE49-F238E27FC236}">
                <a16:creationId xmlns:a16="http://schemas.microsoft.com/office/drawing/2014/main" id="{49C7194F-5081-7BBA-916B-0B74D49A5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502" y="0"/>
            <a:ext cx="521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61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#04 Chapter page -light">
    <p:bg>
      <p:bgPr>
        <a:gradFill>
          <a:gsLst>
            <a:gs pos="56000">
              <a:srgbClr val="081018"/>
            </a:gs>
            <a:gs pos="0">
              <a:srgbClr val="014A7F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1">
            <a:extLst>
              <a:ext uri="{FF2B5EF4-FFF2-40B4-BE49-F238E27FC236}">
                <a16:creationId xmlns:a16="http://schemas.microsoft.com/office/drawing/2014/main" id="{ABC64DF9-0AE9-1F91-5730-EE58301CC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00" y="2772093"/>
            <a:ext cx="4485600" cy="3085012"/>
          </a:xfrm>
        </p:spPr>
        <p:txBody>
          <a:bodyPr lIns="46800" tIns="46800" rIns="46800">
            <a:spAutoFit/>
          </a:bodyPr>
          <a:lstStyle>
            <a:lvl1pPr>
              <a:defRPr sz="5400" b="1" baseline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Opening Pages </a:t>
            </a:r>
            <a:b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2" name="图片 1" descr="卡通人物&#10;&#10;低可信度描述已自动生成">
            <a:extLst>
              <a:ext uri="{FF2B5EF4-FFF2-40B4-BE49-F238E27FC236}">
                <a16:creationId xmlns:a16="http://schemas.microsoft.com/office/drawing/2014/main" id="{DAE86B86-B2D2-42CA-B0A0-E1F8C75FE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"/>
          <a:stretch/>
        </p:blipFill>
        <p:spPr>
          <a:xfrm flipH="1">
            <a:off x="6979534" y="0"/>
            <a:ext cx="5212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70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4 Chapter page 01">
    <p:bg>
      <p:bgPr>
        <a:gradFill>
          <a:gsLst>
            <a:gs pos="20000">
              <a:srgbClr val="014A7F"/>
            </a:gs>
            <a:gs pos="100000">
              <a:srgbClr val="081018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1">
            <a:extLst>
              <a:ext uri="{FF2B5EF4-FFF2-40B4-BE49-F238E27FC236}">
                <a16:creationId xmlns:a16="http://schemas.microsoft.com/office/drawing/2014/main" id="{CF06A190-9228-5E0C-1744-010A49DC4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400" y="1090800"/>
            <a:ext cx="5324400" cy="4464000"/>
          </a:xfrm>
        </p:spPr>
        <p:txBody>
          <a:bodyPr lIns="46800" tIns="46800" rIns="46800">
            <a:normAutofit/>
          </a:bodyPr>
          <a:lstStyle>
            <a:lvl1pPr>
              <a:defRPr sz="5400" b="1" baseline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Opening Pages </a:t>
            </a:r>
            <a:b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4" name="图片 3" descr="图片包含 交通, 建筑, 天花板, 热气球&#10;&#10;描述已自动生成">
            <a:extLst>
              <a:ext uri="{FF2B5EF4-FFF2-40B4-BE49-F238E27FC236}">
                <a16:creationId xmlns:a16="http://schemas.microsoft.com/office/drawing/2014/main" id="{C8B3AF69-796A-2C8C-3AE9-CCA051DE37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7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4 Chapter page 02">
    <p:bg>
      <p:bgPr>
        <a:gradFill>
          <a:gsLst>
            <a:gs pos="20000">
              <a:srgbClr val="014A7F"/>
            </a:gs>
            <a:gs pos="100000">
              <a:srgbClr val="081018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窗户&#10;&#10;中度可信度描述已自动生成">
            <a:extLst>
              <a:ext uri="{FF2B5EF4-FFF2-40B4-BE49-F238E27FC236}">
                <a16:creationId xmlns:a16="http://schemas.microsoft.com/office/drawing/2014/main" id="{54017478-E6CF-CF34-6581-6DC6D31B61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5" y="0"/>
            <a:ext cx="5346700" cy="6858000"/>
          </a:xfrm>
          <a:prstGeom prst="rect">
            <a:avLst/>
          </a:prstGeom>
        </p:spPr>
      </p:pic>
      <p:sp>
        <p:nvSpPr>
          <p:cNvPr id="5" name="标题 11">
            <a:extLst>
              <a:ext uri="{FF2B5EF4-FFF2-40B4-BE49-F238E27FC236}">
                <a16:creationId xmlns:a16="http://schemas.microsoft.com/office/drawing/2014/main" id="{83468FF3-E2E9-8DF1-9E12-34C28E46DF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400" y="1090800"/>
            <a:ext cx="5324400" cy="4464000"/>
          </a:xfrm>
        </p:spPr>
        <p:txBody>
          <a:bodyPr lIns="46800" tIns="46800" rIns="46800">
            <a:normAutofit/>
          </a:bodyPr>
          <a:lstStyle>
            <a:lvl1pPr>
              <a:defRPr sz="5400" b="1" baseline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Opening Pages </a:t>
            </a:r>
            <a:b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48455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1 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5ED2F4DB-4154-2008-6326-F162E5A978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C214B3-F6F5-6019-9165-63D7FF4B58A9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>
          <a:xfrm>
            <a:off x="550799" y="1566000"/>
            <a:ext cx="10866137" cy="3744000"/>
          </a:xfrm>
        </p:spPr>
        <p:txBody>
          <a:bodyPr lIns="46800" anchor="ctr" anchorCtr="0">
            <a:normAutofit/>
          </a:bodyPr>
          <a:lstStyle>
            <a:lvl1pPr algn="l">
              <a:defRPr sz="7200" b="1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/>
              <a:t>Design Language </a:t>
            </a:r>
            <a:br>
              <a:rPr kumimoji="1" lang="en-US" altLang="zh-CN"/>
            </a:br>
            <a:r>
              <a:rPr kumimoji="1" lang="en-US" altLang="zh-CN"/>
              <a:t>PPT Template 2023</a:t>
            </a:r>
            <a:endParaRPr kumimoji="1" lang="zh-CN" altLang="en-US"/>
          </a:p>
        </p:txBody>
      </p:sp>
      <p:pic>
        <p:nvPicPr>
          <p:cNvPr id="8" name="lr.png" descr="lr.png">
            <a:extLst>
              <a:ext uri="{FF2B5EF4-FFF2-40B4-BE49-F238E27FC236}">
                <a16:creationId xmlns:a16="http://schemas.microsoft.com/office/drawing/2014/main" id="{41ACBEE6-233C-8C69-0278-845725923A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15" y="512763"/>
            <a:ext cx="1514064" cy="502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 descr="图片包含 画, 游戏机, 食物&#10;&#10;描述已自动生成">
            <a:extLst>
              <a:ext uri="{FF2B5EF4-FFF2-40B4-BE49-F238E27FC236}">
                <a16:creationId xmlns:a16="http://schemas.microsoft.com/office/drawing/2014/main" id="{D60366D1-06B3-C9D5-4D8F-36644B826C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868182" y="4911673"/>
            <a:ext cx="1994400" cy="664385"/>
          </a:xfrm>
          <a:prstGeom prst="rect">
            <a:avLst/>
          </a:prstGeom>
        </p:spPr>
      </p:pic>
      <p:sp>
        <p:nvSpPr>
          <p:cNvPr id="5" name="副标题 2">
            <a:extLst>
              <a:ext uri="{FF2B5EF4-FFF2-40B4-BE49-F238E27FC236}">
                <a16:creationId xmlns:a16="http://schemas.microsoft.com/office/drawing/2014/main" id="{88F47A42-E58C-843C-7EF2-27C23D3587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00" y="5961600"/>
            <a:ext cx="9569418" cy="503999"/>
          </a:xfrm>
        </p:spPr>
        <p:txBody>
          <a:bodyPr lIns="0" tIns="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12 Sep. 2023    UXD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724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04 Chapter page 02">
    <p:bg>
      <p:bgPr>
        <a:gradFill>
          <a:gsLst>
            <a:gs pos="20000">
              <a:srgbClr val="014A7F"/>
            </a:gs>
            <a:gs pos="100000">
              <a:srgbClr val="081018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穿蓝色上衣的男人在笼子里&#10;&#10;低可信度描述已自动生成">
            <a:extLst>
              <a:ext uri="{FF2B5EF4-FFF2-40B4-BE49-F238E27FC236}">
                <a16:creationId xmlns:a16="http://schemas.microsoft.com/office/drawing/2014/main" id="{B3768978-919C-968B-C7A8-3AA62DA47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5340350" cy="6877050"/>
          </a:xfrm>
          <a:prstGeom prst="rect">
            <a:avLst/>
          </a:prstGeom>
        </p:spPr>
      </p:pic>
      <p:sp>
        <p:nvSpPr>
          <p:cNvPr id="5" name="标题 11">
            <a:extLst>
              <a:ext uri="{FF2B5EF4-FFF2-40B4-BE49-F238E27FC236}">
                <a16:creationId xmlns:a16="http://schemas.microsoft.com/office/drawing/2014/main" id="{8F360770-FF51-498E-4A4A-79878128A1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400" y="1090800"/>
            <a:ext cx="5324400" cy="4464000"/>
          </a:xfrm>
        </p:spPr>
        <p:txBody>
          <a:bodyPr lIns="46800" tIns="46800" rIns="46800">
            <a:normAutofit/>
          </a:bodyPr>
          <a:lstStyle>
            <a:lvl1pPr>
              <a:defRPr sz="5400" b="1" baseline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Opening Pages </a:t>
            </a:r>
            <a:b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8211710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5 Three Key Point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小, 风筝, 蓝色, 桌子&#10;&#10;描述已自动生成">
            <a:extLst>
              <a:ext uri="{FF2B5EF4-FFF2-40B4-BE49-F238E27FC236}">
                <a16:creationId xmlns:a16="http://schemas.microsoft.com/office/drawing/2014/main" id="{4926AF4D-A588-4C52-AA10-D239375A70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65"/>
          <a:stretch/>
        </p:blipFill>
        <p:spPr>
          <a:xfrm>
            <a:off x="0" y="-9319"/>
            <a:ext cx="12192000" cy="522082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C606B2A-5840-619F-6353-893F60AC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7440" y="6476400"/>
            <a:ext cx="341760" cy="246221"/>
          </a:xfrm>
        </p:spPr>
        <p:txBody>
          <a:bodyPr wrap="none" anchor="t" anchorCtr="0">
            <a:spAutoFit/>
          </a:bodyPr>
          <a:lstStyle>
            <a:lvl1pPr>
              <a:defRPr sz="1000">
                <a:solidFill>
                  <a:srgbClr val="7F7F7F"/>
                </a:solidFill>
              </a:defRPr>
            </a:lvl1pPr>
          </a:lstStyle>
          <a:p>
            <a:fld id="{6E358C51-408F-DD4F-AA11-C4D937A3F62F}" type="slidenum">
              <a:rPr lang="en-US" altLang="zh-CN"/>
              <a:pPr/>
              <a:t>‹#›</a:t>
            </a:fld>
            <a:endParaRPr kumimoji="1" lang="zh-CN" altLang="en-US"/>
          </a:p>
        </p:txBody>
      </p:sp>
      <p:sp>
        <p:nvSpPr>
          <p:cNvPr id="11" name="标题 101">
            <a:extLst>
              <a:ext uri="{FF2B5EF4-FFF2-40B4-BE49-F238E27FC236}">
                <a16:creationId xmlns:a16="http://schemas.microsoft.com/office/drawing/2014/main" id="{789CAA4B-282E-B05D-DB75-F9E195FD1E8D}"/>
              </a:ext>
            </a:extLst>
          </p:cNvPr>
          <p:cNvSpPr txBox="1">
            <a:spLocks/>
          </p:cNvSpPr>
          <p:nvPr userDrawn="1"/>
        </p:nvSpPr>
        <p:spPr>
          <a:xfrm>
            <a:off x="236640" y="6447210"/>
            <a:ext cx="4728650" cy="294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Lenovo Research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70F8E5E-EE09-E73D-119D-E969BAEDC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800" y="93600"/>
            <a:ext cx="9198000" cy="342000"/>
          </a:xfrm>
        </p:spPr>
        <p:txBody>
          <a:bodyPr>
            <a:normAutofit/>
          </a:bodyPr>
          <a:lstStyle>
            <a:lvl1pPr>
              <a:defRPr sz="1800" b="1" i="0" baseline="0">
                <a:solidFill>
                  <a:srgbClr val="77C6FF"/>
                </a:solidFill>
                <a:latin typeface="Arial" panose="020B0604020202020204" pitchFamily="34" charset="0"/>
              </a:defRPr>
            </a:lvl1pPr>
          </a:lstStyle>
          <a:p>
            <a:r>
              <a:rPr kumimoji="1" lang="en-US" altLang="zh-CN"/>
              <a:t>What is a smart city?</a:t>
            </a:r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77C758-2F3B-330C-B1C1-95D1CC6F797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32509" y="868363"/>
            <a:ext cx="11443855" cy="5394325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latin typeface="+mn-lt"/>
                <a:ea typeface="微软雅黑" panose="020B0503020204020204" pitchFamily="34" charset="-122"/>
              </a:defRPr>
            </a:lvl1pPr>
            <a:lvl2pPr marL="457200" indent="0">
              <a:buNone/>
              <a:defRPr sz="1400" baseline="0">
                <a:latin typeface="+mn-lt"/>
                <a:ea typeface="微软雅黑" panose="020B0503020204020204" pitchFamily="34" charset="-122"/>
              </a:defRPr>
            </a:lvl2pPr>
            <a:lvl3pPr marL="914400" indent="0">
              <a:buNone/>
              <a:defRPr sz="1400" baseline="0">
                <a:latin typeface="+mn-lt"/>
                <a:ea typeface="微软雅黑" panose="020B0503020204020204" pitchFamily="34" charset="-122"/>
              </a:defRPr>
            </a:lvl3pPr>
            <a:lvl4pPr marL="1371600" indent="0">
              <a:buNone/>
              <a:defRPr sz="1200" baseline="0">
                <a:latin typeface="+mn-lt"/>
                <a:ea typeface="微软雅黑" panose="020B0503020204020204" pitchFamily="34" charset="-122"/>
              </a:defRPr>
            </a:lvl4pPr>
            <a:lvl5pPr marL="1828800" indent="0">
              <a:buNone/>
              <a:defRPr sz="1200" baseline="0">
                <a:latin typeface="+mn-lt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Click here to edit content</a:t>
            </a:r>
            <a:endParaRPr kumimoji="1" lang="zh-CN" altLang="en-US"/>
          </a:p>
          <a:p>
            <a:pPr lvl="1"/>
            <a:r>
              <a:rPr kumimoji="1" lang="en-US" altLang="zh-CN"/>
              <a:t>Second level</a:t>
            </a:r>
            <a:endParaRPr kumimoji="1" lang="zh-CN" altLang="en-US"/>
          </a:p>
          <a:p>
            <a:pPr lvl="2"/>
            <a:r>
              <a:rPr kumimoji="1" lang="en-US" altLang="zh-CN"/>
              <a:t>Third level</a:t>
            </a:r>
            <a:endParaRPr kumimoji="1" lang="zh-CN" altLang="en-US"/>
          </a:p>
          <a:p>
            <a:pPr lvl="3"/>
            <a:r>
              <a:rPr kumimoji="1" lang="en-US" altLang="zh-CN"/>
              <a:t>Fourth level</a:t>
            </a:r>
            <a:endParaRPr kumimoji="1" lang="zh-CN" altLang="en-US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510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6 Timelin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D1F34A2-B714-2337-0F68-D3C7FE9B328E}"/>
              </a:ext>
            </a:extLst>
          </p:cNvPr>
          <p:cNvGrpSpPr/>
          <p:nvPr userDrawn="1"/>
        </p:nvGrpSpPr>
        <p:grpSpPr>
          <a:xfrm>
            <a:off x="1" y="-9320"/>
            <a:ext cx="12193200" cy="522082"/>
            <a:chOff x="1" y="-9320"/>
            <a:chExt cx="12193200" cy="52208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862CCB3-6AD6-5546-BF19-8A6E12F3AA25}"/>
                </a:ext>
              </a:extLst>
            </p:cNvPr>
            <p:cNvSpPr/>
            <p:nvPr/>
          </p:nvSpPr>
          <p:spPr>
            <a:xfrm>
              <a:off x="1" y="-9320"/>
              <a:ext cx="12193200" cy="522082"/>
            </a:xfrm>
            <a:prstGeom prst="rect">
              <a:avLst/>
            </a:prstGeom>
            <a:gradFill flip="none" rotWithShape="1">
              <a:gsLst>
                <a:gs pos="100000">
                  <a:srgbClr val="042B47"/>
                </a:gs>
                <a:gs pos="0">
                  <a:srgbClr val="02497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defTabSz="914400"/>
              <a:r>
                <a:rPr lang="zh-CN" altLang="en-US"/>
                <a:t>      </a:t>
              </a: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36DFCCC7-FD59-B066-F0C5-70FE54FC2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676428" y="-3604"/>
              <a:ext cx="514433" cy="515382"/>
            </a:xfrm>
            <a:prstGeom prst="rect">
              <a:avLst/>
            </a:prstGeom>
          </p:spPr>
        </p:pic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9C608509-BAB0-AE6D-08C7-EBDDF65A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46329" y="-9320"/>
              <a:ext cx="521710" cy="521710"/>
            </a:xfrm>
            <a:prstGeom prst="rect">
              <a:avLst/>
            </a:prstGeom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BCB7FB35-E90D-40FA-9B0A-A3C081FAD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31400" y="-3604"/>
              <a:ext cx="514433" cy="515382"/>
            </a:xfrm>
            <a:prstGeom prst="rect">
              <a:avLst/>
            </a:prstGeom>
          </p:spPr>
        </p:pic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C606B2A-5840-619F-6353-893F60AC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7440" y="6476400"/>
            <a:ext cx="341760" cy="246221"/>
          </a:xfrm>
        </p:spPr>
        <p:txBody>
          <a:bodyPr wrap="none" anchor="t" anchorCtr="0">
            <a:spAutoFit/>
          </a:bodyPr>
          <a:lstStyle>
            <a:lvl1pPr>
              <a:defRPr sz="1000">
                <a:solidFill>
                  <a:srgbClr val="7F7F7F"/>
                </a:solidFill>
              </a:defRPr>
            </a:lvl1pPr>
          </a:lstStyle>
          <a:p>
            <a:fld id="{6E358C51-408F-DD4F-AA11-C4D937A3F62F}" type="slidenum">
              <a:rPr lang="en-US" altLang="zh-CN"/>
              <a:pPr/>
              <a:t>‹#›</a:t>
            </a:fld>
            <a:endParaRPr kumimoji="1" lang="zh-CN" altLang="en-US"/>
          </a:p>
        </p:txBody>
      </p:sp>
      <p:sp>
        <p:nvSpPr>
          <p:cNvPr id="11" name="标题 101">
            <a:extLst>
              <a:ext uri="{FF2B5EF4-FFF2-40B4-BE49-F238E27FC236}">
                <a16:creationId xmlns:a16="http://schemas.microsoft.com/office/drawing/2014/main" id="{789CAA4B-282E-B05D-DB75-F9E195FD1E8D}"/>
              </a:ext>
            </a:extLst>
          </p:cNvPr>
          <p:cNvSpPr txBox="1">
            <a:spLocks/>
          </p:cNvSpPr>
          <p:nvPr userDrawn="1"/>
        </p:nvSpPr>
        <p:spPr>
          <a:xfrm>
            <a:off x="236640" y="6447210"/>
            <a:ext cx="4728650" cy="294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Lenovo Research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10C1E305-F62E-56EF-72B6-9186BF896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800" y="93600"/>
            <a:ext cx="9198000" cy="342000"/>
          </a:xfrm>
        </p:spPr>
        <p:txBody>
          <a:bodyPr>
            <a:normAutofit/>
          </a:bodyPr>
          <a:lstStyle>
            <a:lvl1pPr>
              <a:defRPr sz="1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kumimoji="1" lang="en-US" altLang="zh-CN"/>
              <a:t>Timeline</a:t>
            </a:r>
            <a:endParaRPr kumimoji="1" lang="zh-CN" altLang="en-US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D6B8E85B-14E2-5568-B931-A0F22067296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32509" y="868363"/>
            <a:ext cx="11443855" cy="5394325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latin typeface="+mn-lt"/>
                <a:ea typeface="微软雅黑" panose="020B0503020204020204" pitchFamily="34" charset="-122"/>
              </a:defRPr>
            </a:lvl1pPr>
            <a:lvl2pPr marL="457200" indent="0">
              <a:buNone/>
              <a:defRPr sz="1400" baseline="0">
                <a:latin typeface="+mn-lt"/>
                <a:ea typeface="微软雅黑" panose="020B0503020204020204" pitchFamily="34" charset="-122"/>
              </a:defRPr>
            </a:lvl2pPr>
            <a:lvl3pPr marL="914400" indent="0">
              <a:buNone/>
              <a:defRPr sz="1400" baseline="0">
                <a:latin typeface="+mn-lt"/>
                <a:ea typeface="微软雅黑" panose="020B0503020204020204" pitchFamily="34" charset="-122"/>
              </a:defRPr>
            </a:lvl3pPr>
            <a:lvl4pPr marL="1371600" indent="0">
              <a:buNone/>
              <a:defRPr sz="1200" baseline="0">
                <a:latin typeface="+mn-lt"/>
                <a:ea typeface="微软雅黑" panose="020B0503020204020204" pitchFamily="34" charset="-122"/>
              </a:defRPr>
            </a:lvl4pPr>
            <a:lvl5pPr marL="1828800" indent="0">
              <a:buNone/>
              <a:defRPr sz="1200" baseline="0">
                <a:latin typeface="+mn-lt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Click here to edit content</a:t>
            </a:r>
            <a:endParaRPr kumimoji="1" lang="zh-CN" altLang="en-US"/>
          </a:p>
          <a:p>
            <a:pPr lvl="1"/>
            <a:r>
              <a:rPr kumimoji="1" lang="en-US" altLang="zh-CN"/>
              <a:t>Second level</a:t>
            </a:r>
            <a:endParaRPr kumimoji="1" lang="zh-CN" altLang="en-US"/>
          </a:p>
          <a:p>
            <a:pPr lvl="2"/>
            <a:r>
              <a:rPr kumimoji="1" lang="en-US" altLang="zh-CN"/>
              <a:t>Third level</a:t>
            </a:r>
            <a:endParaRPr kumimoji="1" lang="zh-CN" altLang="en-US"/>
          </a:p>
          <a:p>
            <a:pPr lvl="3"/>
            <a:r>
              <a:rPr kumimoji="1" lang="en-US" altLang="zh-CN"/>
              <a:t>Fourth level</a:t>
            </a:r>
            <a:endParaRPr kumimoji="1" lang="zh-CN" altLang="en-US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17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06 Timelin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862CCB3-6AD6-5546-BF19-8A6E12F3AA25}"/>
              </a:ext>
            </a:extLst>
          </p:cNvPr>
          <p:cNvSpPr/>
          <p:nvPr/>
        </p:nvSpPr>
        <p:spPr>
          <a:xfrm>
            <a:off x="1" y="-9320"/>
            <a:ext cx="12193200" cy="522082"/>
          </a:xfrm>
          <a:prstGeom prst="rect">
            <a:avLst/>
          </a:prstGeom>
          <a:gradFill flip="none" rotWithShape="1">
            <a:gsLst>
              <a:gs pos="100000">
                <a:srgbClr val="042B47"/>
              </a:gs>
              <a:gs pos="0">
                <a:srgbClr val="02497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defTabSz="914400"/>
            <a:r>
              <a:rPr lang="zh-CN" altLang="en-US"/>
              <a:t>      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C606B2A-5840-619F-6353-893F60AC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7440" y="6476400"/>
            <a:ext cx="341760" cy="246221"/>
          </a:xfrm>
        </p:spPr>
        <p:txBody>
          <a:bodyPr wrap="none" anchor="t" anchorCtr="0">
            <a:spAutoFit/>
          </a:bodyPr>
          <a:lstStyle>
            <a:lvl1pPr>
              <a:defRPr sz="1000">
                <a:solidFill>
                  <a:srgbClr val="7F7F7F"/>
                </a:solidFill>
              </a:defRPr>
            </a:lvl1pPr>
          </a:lstStyle>
          <a:p>
            <a:fld id="{6E358C51-408F-DD4F-AA11-C4D937A3F62F}" type="slidenum">
              <a:rPr lang="en-US" altLang="zh-CN"/>
              <a:pPr/>
              <a:t>‹#›</a:t>
            </a:fld>
            <a:endParaRPr kumimoji="1" lang="zh-CN" altLang="en-US"/>
          </a:p>
        </p:txBody>
      </p:sp>
      <p:sp>
        <p:nvSpPr>
          <p:cNvPr id="11" name="标题 101">
            <a:extLst>
              <a:ext uri="{FF2B5EF4-FFF2-40B4-BE49-F238E27FC236}">
                <a16:creationId xmlns:a16="http://schemas.microsoft.com/office/drawing/2014/main" id="{789CAA4B-282E-B05D-DB75-F9E195FD1E8D}"/>
              </a:ext>
            </a:extLst>
          </p:cNvPr>
          <p:cNvSpPr txBox="1">
            <a:spLocks/>
          </p:cNvSpPr>
          <p:nvPr userDrawn="1"/>
        </p:nvSpPr>
        <p:spPr>
          <a:xfrm>
            <a:off x="236640" y="6447210"/>
            <a:ext cx="4728650" cy="294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Lenovo Research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10C1E305-F62E-56EF-72B6-9186BF896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800" y="93600"/>
            <a:ext cx="5855211" cy="342000"/>
          </a:xfrm>
        </p:spPr>
        <p:txBody>
          <a:bodyPr>
            <a:normAutofit/>
          </a:bodyPr>
          <a:lstStyle>
            <a:lvl1pPr>
              <a:defRPr sz="1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1800" cap="none">
                <a:cs typeface="+mn-ea"/>
              </a:rPr>
              <a:t>Camera Sensor (1/2) </a:t>
            </a:r>
            <a:endParaRPr kumimoji="0" lang="en" altLang="zh-CN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D6B8E85B-14E2-5568-B931-A0F22067296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32509" y="868363"/>
            <a:ext cx="11443855" cy="5394325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latin typeface="+mn-lt"/>
                <a:ea typeface="微软雅黑" panose="020B0503020204020204" pitchFamily="34" charset="-122"/>
              </a:defRPr>
            </a:lvl1pPr>
            <a:lvl2pPr marL="457200" indent="0">
              <a:buNone/>
              <a:defRPr sz="1400" baseline="0">
                <a:latin typeface="+mn-lt"/>
                <a:ea typeface="微软雅黑" panose="020B0503020204020204" pitchFamily="34" charset="-122"/>
              </a:defRPr>
            </a:lvl2pPr>
            <a:lvl3pPr marL="914400" indent="0">
              <a:buNone/>
              <a:defRPr sz="1400" baseline="0">
                <a:latin typeface="+mn-lt"/>
                <a:ea typeface="微软雅黑" panose="020B0503020204020204" pitchFamily="34" charset="-122"/>
              </a:defRPr>
            </a:lvl3pPr>
            <a:lvl4pPr marL="1371600" indent="0">
              <a:buNone/>
              <a:defRPr sz="1200" baseline="0">
                <a:latin typeface="+mn-lt"/>
                <a:ea typeface="微软雅黑" panose="020B0503020204020204" pitchFamily="34" charset="-122"/>
              </a:defRPr>
            </a:lvl4pPr>
            <a:lvl5pPr marL="1828800" indent="0">
              <a:buNone/>
              <a:defRPr sz="1200" baseline="0">
                <a:latin typeface="+mn-lt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Click here to edit content</a:t>
            </a:r>
            <a:endParaRPr kumimoji="1" lang="zh-CN" altLang="en-US"/>
          </a:p>
          <a:p>
            <a:pPr lvl="1"/>
            <a:r>
              <a:rPr kumimoji="1" lang="en-US" altLang="zh-CN"/>
              <a:t>Second level</a:t>
            </a:r>
            <a:endParaRPr kumimoji="1" lang="zh-CN" altLang="en-US"/>
          </a:p>
          <a:p>
            <a:pPr lvl="2"/>
            <a:r>
              <a:rPr kumimoji="1" lang="en-US" altLang="zh-CN"/>
              <a:t>Third level</a:t>
            </a:r>
            <a:endParaRPr kumimoji="1" lang="zh-CN" altLang="en-US"/>
          </a:p>
          <a:p>
            <a:pPr lvl="3"/>
            <a:r>
              <a:rPr kumimoji="1" lang="en-US" altLang="zh-CN"/>
              <a:t>Fourth level</a:t>
            </a:r>
            <a:endParaRPr kumimoji="1" lang="zh-CN" altLang="en-US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807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9 Performance Resul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C606B2A-5840-619F-6353-893F60AC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7440" y="6476400"/>
            <a:ext cx="341760" cy="246221"/>
          </a:xfrm>
        </p:spPr>
        <p:txBody>
          <a:bodyPr wrap="none" anchor="t" anchorCtr="0">
            <a:spAutoFit/>
          </a:bodyPr>
          <a:lstStyle>
            <a:lvl1pPr>
              <a:defRPr sz="1000">
                <a:solidFill>
                  <a:srgbClr val="7F7F7F"/>
                </a:solidFill>
              </a:defRPr>
            </a:lvl1pPr>
          </a:lstStyle>
          <a:p>
            <a:fld id="{6E358C51-408F-DD4F-AA11-C4D937A3F62F}" type="slidenum">
              <a:rPr lang="en-US" altLang="zh-CN"/>
              <a:pPr/>
              <a:t>‹#›</a:t>
            </a:fld>
            <a:endParaRPr kumimoji="1" lang="zh-CN" altLang="en-US"/>
          </a:p>
        </p:txBody>
      </p:sp>
      <p:pic>
        <p:nvPicPr>
          <p:cNvPr id="3" name="图片 2" descr="人站在水里&#10;&#10;描述已自动生成">
            <a:extLst>
              <a:ext uri="{FF2B5EF4-FFF2-40B4-BE49-F238E27FC236}">
                <a16:creationId xmlns:a16="http://schemas.microsoft.com/office/drawing/2014/main" id="{35D52EB8-CD4F-0C0F-5D88-94BC8457D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49" y="0"/>
            <a:ext cx="409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8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11 back cover light">
    <p:bg>
      <p:bgPr>
        <a:gradFill>
          <a:gsLst>
            <a:gs pos="49000">
              <a:srgbClr val="03243C"/>
            </a:gs>
            <a:gs pos="0">
              <a:srgbClr val="014A7F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8643A994-FC0C-EB64-D13D-CF0E030DA5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813" y="512763"/>
            <a:ext cx="1535747" cy="506872"/>
          </a:xfrm>
          <a:prstGeom prst="rect">
            <a:avLst/>
          </a:prstGeom>
        </p:spPr>
      </p:pic>
      <p:pic>
        <p:nvPicPr>
          <p:cNvPr id="15" name="图片 14" descr="图片包含 画, 游戏机, 食物&#10;&#10;描述已自动生成">
            <a:extLst>
              <a:ext uri="{FF2B5EF4-FFF2-40B4-BE49-F238E27FC236}">
                <a16:creationId xmlns:a16="http://schemas.microsoft.com/office/drawing/2014/main" id="{D2517578-8C8C-4D82-46B5-428D1D7BE0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868182" y="4911673"/>
            <a:ext cx="1994400" cy="664385"/>
          </a:xfrm>
          <a:prstGeom prst="rect">
            <a:avLst/>
          </a:prstGeom>
        </p:spPr>
      </p:pic>
      <p:grpSp>
        <p:nvGrpSpPr>
          <p:cNvPr id="10" name="Group 52">
            <a:extLst>
              <a:ext uri="{FF2B5EF4-FFF2-40B4-BE49-F238E27FC236}">
                <a16:creationId xmlns:a16="http://schemas.microsoft.com/office/drawing/2014/main" id="{32E5A64A-44AC-8895-A4EB-106DB49C51D3}"/>
              </a:ext>
            </a:extLst>
          </p:cNvPr>
          <p:cNvGrpSpPr/>
          <p:nvPr userDrawn="1"/>
        </p:nvGrpSpPr>
        <p:grpSpPr>
          <a:xfrm>
            <a:off x="658813" y="4167605"/>
            <a:ext cx="9480334" cy="2136175"/>
            <a:chOff x="541049" y="2649538"/>
            <a:chExt cx="9285724" cy="2092325"/>
          </a:xfrm>
          <a:gradFill>
            <a:gsLst>
              <a:gs pos="40000">
                <a:srgbClr val="1E9DF6"/>
              </a:gs>
              <a:gs pos="92000">
                <a:srgbClr val="02497F"/>
              </a:gs>
              <a:gs pos="0">
                <a:srgbClr val="77C6FF"/>
              </a:gs>
            </a:gsLst>
            <a:path path="circle">
              <a:fillToRect r="100000" b="100000"/>
            </a:path>
          </a:gra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13FAF2D-C3F5-BADA-D20B-6161BABFE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49" y="2809876"/>
              <a:ext cx="963613" cy="1928813"/>
            </a:xfrm>
            <a:custGeom>
              <a:avLst/>
              <a:gdLst>
                <a:gd name="T0" fmla="*/ 57 w 301"/>
                <a:gd name="T1" fmla="*/ 458 h 600"/>
                <a:gd name="T2" fmla="*/ 57 w 301"/>
                <a:gd name="T3" fmla="*/ 235 h 600"/>
                <a:gd name="T4" fmla="*/ 0 w 301"/>
                <a:gd name="T5" fmla="*/ 235 h 600"/>
                <a:gd name="T6" fmla="*/ 0 w 301"/>
                <a:gd name="T7" fmla="*/ 121 h 600"/>
                <a:gd name="T8" fmla="*/ 57 w 301"/>
                <a:gd name="T9" fmla="*/ 121 h 600"/>
                <a:gd name="T10" fmla="*/ 57 w 301"/>
                <a:gd name="T11" fmla="*/ 0 h 600"/>
                <a:gd name="T12" fmla="*/ 190 w 301"/>
                <a:gd name="T13" fmla="*/ 0 h 600"/>
                <a:gd name="T14" fmla="*/ 190 w 301"/>
                <a:gd name="T15" fmla="*/ 121 h 600"/>
                <a:gd name="T16" fmla="*/ 301 w 301"/>
                <a:gd name="T17" fmla="*/ 121 h 600"/>
                <a:gd name="T18" fmla="*/ 301 w 301"/>
                <a:gd name="T19" fmla="*/ 235 h 600"/>
                <a:gd name="T20" fmla="*/ 190 w 301"/>
                <a:gd name="T21" fmla="*/ 235 h 600"/>
                <a:gd name="T22" fmla="*/ 190 w 301"/>
                <a:gd name="T23" fmla="*/ 436 h 600"/>
                <a:gd name="T24" fmla="*/ 233 w 301"/>
                <a:gd name="T25" fmla="*/ 482 h 600"/>
                <a:gd name="T26" fmla="*/ 299 w 301"/>
                <a:gd name="T27" fmla="*/ 465 h 600"/>
                <a:gd name="T28" fmla="*/ 299 w 301"/>
                <a:gd name="T29" fmla="*/ 573 h 600"/>
                <a:gd name="T30" fmla="*/ 194 w 301"/>
                <a:gd name="T31" fmla="*/ 600 h 600"/>
                <a:gd name="T32" fmla="*/ 57 w 301"/>
                <a:gd name="T33" fmla="*/ 45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600">
                  <a:moveTo>
                    <a:pt x="57" y="458"/>
                  </a:moveTo>
                  <a:cubicBezTo>
                    <a:pt x="57" y="235"/>
                    <a:pt x="57" y="235"/>
                    <a:pt x="57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301" y="121"/>
                    <a:pt x="301" y="121"/>
                    <a:pt x="301" y="121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90" y="436"/>
                    <a:pt x="190" y="436"/>
                    <a:pt x="190" y="436"/>
                  </a:cubicBezTo>
                  <a:cubicBezTo>
                    <a:pt x="190" y="467"/>
                    <a:pt x="203" y="482"/>
                    <a:pt x="233" y="482"/>
                  </a:cubicBezTo>
                  <a:cubicBezTo>
                    <a:pt x="258" y="482"/>
                    <a:pt x="280" y="476"/>
                    <a:pt x="299" y="465"/>
                  </a:cubicBezTo>
                  <a:cubicBezTo>
                    <a:pt x="299" y="573"/>
                    <a:pt x="299" y="573"/>
                    <a:pt x="299" y="573"/>
                  </a:cubicBezTo>
                  <a:cubicBezTo>
                    <a:pt x="271" y="590"/>
                    <a:pt x="239" y="600"/>
                    <a:pt x="194" y="600"/>
                  </a:cubicBezTo>
                  <a:cubicBezTo>
                    <a:pt x="112" y="600"/>
                    <a:pt x="57" y="568"/>
                    <a:pt x="57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487B543-A751-9B9A-143F-9A3C67E81C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8151" y="2649538"/>
              <a:ext cx="1382713" cy="2063750"/>
            </a:xfrm>
            <a:custGeom>
              <a:avLst/>
              <a:gdLst>
                <a:gd name="T0" fmla="*/ 0 w 432"/>
                <a:gd name="T1" fmla="*/ 0 h 642"/>
                <a:gd name="T2" fmla="*/ 134 w 432"/>
                <a:gd name="T3" fmla="*/ 0 h 642"/>
                <a:gd name="T4" fmla="*/ 134 w 432"/>
                <a:gd name="T5" fmla="*/ 237 h 642"/>
                <a:gd name="T6" fmla="*/ 272 w 432"/>
                <a:gd name="T7" fmla="*/ 162 h 642"/>
                <a:gd name="T8" fmla="*/ 432 w 432"/>
                <a:gd name="T9" fmla="*/ 337 h 642"/>
                <a:gd name="T10" fmla="*/ 432 w 432"/>
                <a:gd name="T11" fmla="*/ 642 h 642"/>
                <a:gd name="T12" fmla="*/ 298 w 432"/>
                <a:gd name="T13" fmla="*/ 642 h 642"/>
                <a:gd name="T14" fmla="*/ 298 w 432"/>
                <a:gd name="T15" fmla="*/ 379 h 642"/>
                <a:gd name="T16" fmla="*/ 218 w 432"/>
                <a:gd name="T17" fmla="*/ 283 h 642"/>
                <a:gd name="T18" fmla="*/ 134 w 432"/>
                <a:gd name="T19" fmla="*/ 379 h 642"/>
                <a:gd name="T20" fmla="*/ 134 w 432"/>
                <a:gd name="T21" fmla="*/ 642 h 642"/>
                <a:gd name="T22" fmla="*/ 0 w 432"/>
                <a:gd name="T23" fmla="*/ 642 h 642"/>
                <a:gd name="T24" fmla="*/ 0 w 432"/>
                <a:gd name="T2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642">
                  <a:moveTo>
                    <a:pt x="0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65" y="198"/>
                    <a:pt x="204" y="162"/>
                    <a:pt x="272" y="162"/>
                  </a:cubicBezTo>
                  <a:cubicBezTo>
                    <a:pt x="373" y="162"/>
                    <a:pt x="432" y="229"/>
                    <a:pt x="432" y="337"/>
                  </a:cubicBezTo>
                  <a:cubicBezTo>
                    <a:pt x="432" y="642"/>
                    <a:pt x="432" y="642"/>
                    <a:pt x="432" y="642"/>
                  </a:cubicBezTo>
                  <a:cubicBezTo>
                    <a:pt x="298" y="642"/>
                    <a:pt x="298" y="642"/>
                    <a:pt x="298" y="642"/>
                  </a:cubicBezTo>
                  <a:cubicBezTo>
                    <a:pt x="298" y="379"/>
                    <a:pt x="298" y="379"/>
                    <a:pt x="298" y="379"/>
                  </a:cubicBezTo>
                  <a:cubicBezTo>
                    <a:pt x="298" y="316"/>
                    <a:pt x="269" y="283"/>
                    <a:pt x="218" y="283"/>
                  </a:cubicBezTo>
                  <a:cubicBezTo>
                    <a:pt x="166" y="283"/>
                    <a:pt x="134" y="316"/>
                    <a:pt x="134" y="379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0" y="642"/>
                    <a:pt x="0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490CD2D-C82A-4CB2-BB5B-B26376ED3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61304" y="3179763"/>
              <a:ext cx="1390650" cy="1562100"/>
            </a:xfrm>
            <a:custGeom>
              <a:avLst/>
              <a:gdLst>
                <a:gd name="T0" fmla="*/ 0 w 434"/>
                <a:gd name="T1" fmla="*/ 342 h 486"/>
                <a:gd name="T2" fmla="*/ 0 w 434"/>
                <a:gd name="T3" fmla="*/ 340 h 486"/>
                <a:gd name="T4" fmla="*/ 190 w 434"/>
                <a:gd name="T5" fmla="*/ 189 h 486"/>
                <a:gd name="T6" fmla="*/ 305 w 434"/>
                <a:gd name="T7" fmla="*/ 209 h 486"/>
                <a:gd name="T8" fmla="*/ 305 w 434"/>
                <a:gd name="T9" fmla="*/ 201 h 486"/>
                <a:gd name="T10" fmla="*/ 204 w 434"/>
                <a:gd name="T11" fmla="*/ 115 h 486"/>
                <a:gd name="T12" fmla="*/ 74 w 434"/>
                <a:gd name="T13" fmla="*/ 140 h 486"/>
                <a:gd name="T14" fmla="*/ 40 w 434"/>
                <a:gd name="T15" fmla="*/ 38 h 486"/>
                <a:gd name="T16" fmla="*/ 223 w 434"/>
                <a:gd name="T17" fmla="*/ 0 h 486"/>
                <a:gd name="T18" fmla="*/ 383 w 434"/>
                <a:gd name="T19" fmla="*/ 53 h 486"/>
                <a:gd name="T20" fmla="*/ 434 w 434"/>
                <a:gd name="T21" fmla="*/ 204 h 486"/>
                <a:gd name="T22" fmla="*/ 434 w 434"/>
                <a:gd name="T23" fmla="*/ 477 h 486"/>
                <a:gd name="T24" fmla="*/ 304 w 434"/>
                <a:gd name="T25" fmla="*/ 477 h 486"/>
                <a:gd name="T26" fmla="*/ 304 w 434"/>
                <a:gd name="T27" fmla="*/ 426 h 486"/>
                <a:gd name="T28" fmla="*/ 162 w 434"/>
                <a:gd name="T29" fmla="*/ 486 h 486"/>
                <a:gd name="T30" fmla="*/ 0 w 434"/>
                <a:gd name="T31" fmla="*/ 342 h 486"/>
                <a:gd name="T32" fmla="*/ 307 w 434"/>
                <a:gd name="T33" fmla="*/ 311 h 486"/>
                <a:gd name="T34" fmla="*/ 307 w 434"/>
                <a:gd name="T35" fmla="*/ 287 h 486"/>
                <a:gd name="T36" fmla="*/ 222 w 434"/>
                <a:gd name="T37" fmla="*/ 270 h 486"/>
                <a:gd name="T38" fmla="*/ 129 w 434"/>
                <a:gd name="T39" fmla="*/ 335 h 486"/>
                <a:gd name="T40" fmla="*/ 129 w 434"/>
                <a:gd name="T41" fmla="*/ 336 h 486"/>
                <a:gd name="T42" fmla="*/ 202 w 434"/>
                <a:gd name="T43" fmla="*/ 394 h 486"/>
                <a:gd name="T44" fmla="*/ 307 w 434"/>
                <a:gd name="T45" fmla="*/ 31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4" h="486">
                  <a:moveTo>
                    <a:pt x="0" y="342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237"/>
                    <a:pt x="78" y="189"/>
                    <a:pt x="190" y="189"/>
                  </a:cubicBezTo>
                  <a:cubicBezTo>
                    <a:pt x="237" y="189"/>
                    <a:pt x="272" y="197"/>
                    <a:pt x="305" y="209"/>
                  </a:cubicBezTo>
                  <a:cubicBezTo>
                    <a:pt x="305" y="201"/>
                    <a:pt x="305" y="201"/>
                    <a:pt x="305" y="201"/>
                  </a:cubicBezTo>
                  <a:cubicBezTo>
                    <a:pt x="305" y="145"/>
                    <a:pt x="271" y="115"/>
                    <a:pt x="204" y="115"/>
                  </a:cubicBezTo>
                  <a:cubicBezTo>
                    <a:pt x="153" y="115"/>
                    <a:pt x="117" y="124"/>
                    <a:pt x="74" y="1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92" y="15"/>
                    <a:pt x="143" y="0"/>
                    <a:pt x="223" y="0"/>
                  </a:cubicBezTo>
                  <a:cubicBezTo>
                    <a:pt x="296" y="0"/>
                    <a:pt x="349" y="20"/>
                    <a:pt x="383" y="53"/>
                  </a:cubicBezTo>
                  <a:cubicBezTo>
                    <a:pt x="418" y="88"/>
                    <a:pt x="434" y="140"/>
                    <a:pt x="434" y="204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304" y="477"/>
                    <a:pt x="304" y="477"/>
                    <a:pt x="304" y="477"/>
                  </a:cubicBezTo>
                  <a:cubicBezTo>
                    <a:pt x="304" y="426"/>
                    <a:pt x="304" y="426"/>
                    <a:pt x="304" y="426"/>
                  </a:cubicBezTo>
                  <a:cubicBezTo>
                    <a:pt x="272" y="462"/>
                    <a:pt x="227" y="486"/>
                    <a:pt x="162" y="486"/>
                  </a:cubicBezTo>
                  <a:cubicBezTo>
                    <a:pt x="73" y="486"/>
                    <a:pt x="0" y="435"/>
                    <a:pt x="0" y="342"/>
                  </a:cubicBezTo>
                  <a:close/>
                  <a:moveTo>
                    <a:pt x="307" y="311"/>
                  </a:moveTo>
                  <a:cubicBezTo>
                    <a:pt x="307" y="287"/>
                    <a:pt x="307" y="287"/>
                    <a:pt x="307" y="287"/>
                  </a:cubicBezTo>
                  <a:cubicBezTo>
                    <a:pt x="284" y="277"/>
                    <a:pt x="254" y="270"/>
                    <a:pt x="222" y="270"/>
                  </a:cubicBezTo>
                  <a:cubicBezTo>
                    <a:pt x="164" y="270"/>
                    <a:pt x="129" y="292"/>
                    <a:pt x="129" y="335"/>
                  </a:cubicBezTo>
                  <a:cubicBezTo>
                    <a:pt x="129" y="336"/>
                    <a:pt x="129" y="336"/>
                    <a:pt x="129" y="336"/>
                  </a:cubicBezTo>
                  <a:cubicBezTo>
                    <a:pt x="129" y="372"/>
                    <a:pt x="159" y="394"/>
                    <a:pt x="202" y="394"/>
                  </a:cubicBezTo>
                  <a:cubicBezTo>
                    <a:pt x="265" y="394"/>
                    <a:pt x="307" y="359"/>
                    <a:pt x="307" y="3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41B047F-7C47-350D-2BD2-DDF03B2C53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9916" y="3170238"/>
              <a:ext cx="1384300" cy="1543050"/>
            </a:xfrm>
            <a:custGeom>
              <a:avLst/>
              <a:gdLst>
                <a:gd name="T0" fmla="*/ 0 w 432"/>
                <a:gd name="T1" fmla="*/ 9 h 480"/>
                <a:gd name="T2" fmla="*/ 133 w 432"/>
                <a:gd name="T3" fmla="*/ 9 h 480"/>
                <a:gd name="T4" fmla="*/ 133 w 432"/>
                <a:gd name="T5" fmla="*/ 75 h 480"/>
                <a:gd name="T6" fmla="*/ 272 w 432"/>
                <a:gd name="T7" fmla="*/ 0 h 480"/>
                <a:gd name="T8" fmla="*/ 432 w 432"/>
                <a:gd name="T9" fmla="*/ 175 h 480"/>
                <a:gd name="T10" fmla="*/ 432 w 432"/>
                <a:gd name="T11" fmla="*/ 480 h 480"/>
                <a:gd name="T12" fmla="*/ 298 w 432"/>
                <a:gd name="T13" fmla="*/ 480 h 480"/>
                <a:gd name="T14" fmla="*/ 298 w 432"/>
                <a:gd name="T15" fmla="*/ 217 h 480"/>
                <a:gd name="T16" fmla="*/ 217 w 432"/>
                <a:gd name="T17" fmla="*/ 121 h 480"/>
                <a:gd name="T18" fmla="*/ 133 w 432"/>
                <a:gd name="T19" fmla="*/ 217 h 480"/>
                <a:gd name="T20" fmla="*/ 133 w 432"/>
                <a:gd name="T21" fmla="*/ 480 h 480"/>
                <a:gd name="T22" fmla="*/ 0 w 432"/>
                <a:gd name="T23" fmla="*/ 480 h 480"/>
                <a:gd name="T24" fmla="*/ 0 w 432"/>
                <a:gd name="T25" fmla="*/ 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480">
                  <a:moveTo>
                    <a:pt x="0" y="9"/>
                  </a:moveTo>
                  <a:cubicBezTo>
                    <a:pt x="133" y="9"/>
                    <a:pt x="133" y="9"/>
                    <a:pt x="133" y="9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64" y="36"/>
                    <a:pt x="204" y="0"/>
                    <a:pt x="272" y="0"/>
                  </a:cubicBezTo>
                  <a:cubicBezTo>
                    <a:pt x="373" y="0"/>
                    <a:pt x="432" y="67"/>
                    <a:pt x="432" y="175"/>
                  </a:cubicBezTo>
                  <a:cubicBezTo>
                    <a:pt x="432" y="480"/>
                    <a:pt x="432" y="480"/>
                    <a:pt x="432" y="480"/>
                  </a:cubicBezTo>
                  <a:cubicBezTo>
                    <a:pt x="298" y="480"/>
                    <a:pt x="298" y="480"/>
                    <a:pt x="298" y="480"/>
                  </a:cubicBezTo>
                  <a:cubicBezTo>
                    <a:pt x="298" y="217"/>
                    <a:pt x="298" y="217"/>
                    <a:pt x="298" y="217"/>
                  </a:cubicBezTo>
                  <a:cubicBezTo>
                    <a:pt x="298" y="154"/>
                    <a:pt x="268" y="121"/>
                    <a:pt x="217" y="121"/>
                  </a:cubicBezTo>
                  <a:cubicBezTo>
                    <a:pt x="166" y="121"/>
                    <a:pt x="133" y="154"/>
                    <a:pt x="133" y="217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0" y="480"/>
                    <a:pt x="0" y="480"/>
                    <a:pt x="0" y="48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B625280-CB3D-7E65-1C6D-49658AF69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6593" y="2649538"/>
              <a:ext cx="1460500" cy="2063750"/>
            </a:xfrm>
            <a:custGeom>
              <a:avLst/>
              <a:gdLst>
                <a:gd name="T0" fmla="*/ 0 w 920"/>
                <a:gd name="T1" fmla="*/ 0 h 1300"/>
                <a:gd name="T2" fmla="*/ 270 w 920"/>
                <a:gd name="T3" fmla="*/ 0 h 1300"/>
                <a:gd name="T4" fmla="*/ 270 w 920"/>
                <a:gd name="T5" fmla="*/ 692 h 1300"/>
                <a:gd name="T6" fmla="*/ 585 w 920"/>
                <a:gd name="T7" fmla="*/ 346 h 1300"/>
                <a:gd name="T8" fmla="*/ 908 w 920"/>
                <a:gd name="T9" fmla="*/ 346 h 1300"/>
                <a:gd name="T10" fmla="*/ 547 w 920"/>
                <a:gd name="T11" fmla="*/ 721 h 1300"/>
                <a:gd name="T12" fmla="*/ 920 w 920"/>
                <a:gd name="T13" fmla="*/ 1300 h 1300"/>
                <a:gd name="T14" fmla="*/ 609 w 920"/>
                <a:gd name="T15" fmla="*/ 1300 h 1300"/>
                <a:gd name="T16" fmla="*/ 365 w 920"/>
                <a:gd name="T17" fmla="*/ 909 h 1300"/>
                <a:gd name="T18" fmla="*/ 270 w 920"/>
                <a:gd name="T19" fmla="*/ 1010 h 1300"/>
                <a:gd name="T20" fmla="*/ 270 w 920"/>
                <a:gd name="T21" fmla="*/ 1300 h 1300"/>
                <a:gd name="T22" fmla="*/ 0 w 920"/>
                <a:gd name="T23" fmla="*/ 1300 h 1300"/>
                <a:gd name="T24" fmla="*/ 0 w 920"/>
                <a:gd name="T2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300">
                  <a:moveTo>
                    <a:pt x="0" y="0"/>
                  </a:moveTo>
                  <a:lnTo>
                    <a:pt x="270" y="0"/>
                  </a:lnTo>
                  <a:lnTo>
                    <a:pt x="270" y="692"/>
                  </a:lnTo>
                  <a:lnTo>
                    <a:pt x="585" y="346"/>
                  </a:lnTo>
                  <a:lnTo>
                    <a:pt x="908" y="346"/>
                  </a:lnTo>
                  <a:lnTo>
                    <a:pt x="547" y="721"/>
                  </a:lnTo>
                  <a:lnTo>
                    <a:pt x="920" y="1300"/>
                  </a:lnTo>
                  <a:lnTo>
                    <a:pt x="609" y="1300"/>
                  </a:lnTo>
                  <a:lnTo>
                    <a:pt x="365" y="909"/>
                  </a:lnTo>
                  <a:lnTo>
                    <a:pt x="270" y="1010"/>
                  </a:lnTo>
                  <a:lnTo>
                    <a:pt x="270" y="1300"/>
                  </a:lnTo>
                  <a:lnTo>
                    <a:pt x="0" y="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2D27DE7-F9CF-06B6-CD9C-A48AFEF5E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19896" y="3173413"/>
              <a:ext cx="1227138" cy="1568450"/>
            </a:xfrm>
            <a:custGeom>
              <a:avLst/>
              <a:gdLst>
                <a:gd name="T0" fmla="*/ 0 w 383"/>
                <a:gd name="T1" fmla="*/ 417 h 488"/>
                <a:gd name="T2" fmla="*/ 57 w 383"/>
                <a:gd name="T3" fmla="*/ 329 h 488"/>
                <a:gd name="T4" fmla="*/ 206 w 383"/>
                <a:gd name="T5" fmla="*/ 385 h 488"/>
                <a:gd name="T6" fmla="*/ 262 w 383"/>
                <a:gd name="T7" fmla="*/ 350 h 488"/>
                <a:gd name="T8" fmla="*/ 262 w 383"/>
                <a:gd name="T9" fmla="*/ 348 h 488"/>
                <a:gd name="T10" fmla="*/ 165 w 383"/>
                <a:gd name="T11" fmla="*/ 294 h 488"/>
                <a:gd name="T12" fmla="*/ 24 w 383"/>
                <a:gd name="T13" fmla="*/ 152 h 488"/>
                <a:gd name="T14" fmla="*/ 24 w 383"/>
                <a:gd name="T15" fmla="*/ 150 h 488"/>
                <a:gd name="T16" fmla="*/ 196 w 383"/>
                <a:gd name="T17" fmla="*/ 0 h 488"/>
                <a:gd name="T18" fmla="*/ 372 w 383"/>
                <a:gd name="T19" fmla="*/ 55 h 488"/>
                <a:gd name="T20" fmla="*/ 321 w 383"/>
                <a:gd name="T21" fmla="*/ 147 h 488"/>
                <a:gd name="T22" fmla="*/ 194 w 383"/>
                <a:gd name="T23" fmla="*/ 103 h 488"/>
                <a:gd name="T24" fmla="*/ 144 w 383"/>
                <a:gd name="T25" fmla="*/ 136 h 488"/>
                <a:gd name="T26" fmla="*/ 144 w 383"/>
                <a:gd name="T27" fmla="*/ 138 h 488"/>
                <a:gd name="T28" fmla="*/ 240 w 383"/>
                <a:gd name="T29" fmla="*/ 194 h 488"/>
                <a:gd name="T30" fmla="*/ 383 w 383"/>
                <a:gd name="T31" fmla="*/ 334 h 488"/>
                <a:gd name="T32" fmla="*/ 383 w 383"/>
                <a:gd name="T33" fmla="*/ 336 h 488"/>
                <a:gd name="T34" fmla="*/ 203 w 383"/>
                <a:gd name="T35" fmla="*/ 488 h 488"/>
                <a:gd name="T36" fmla="*/ 0 w 383"/>
                <a:gd name="T37" fmla="*/ 41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488">
                  <a:moveTo>
                    <a:pt x="0" y="417"/>
                  </a:moveTo>
                  <a:cubicBezTo>
                    <a:pt x="57" y="329"/>
                    <a:pt x="57" y="329"/>
                    <a:pt x="57" y="329"/>
                  </a:cubicBezTo>
                  <a:cubicBezTo>
                    <a:pt x="108" y="366"/>
                    <a:pt x="162" y="385"/>
                    <a:pt x="206" y="385"/>
                  </a:cubicBezTo>
                  <a:cubicBezTo>
                    <a:pt x="245" y="385"/>
                    <a:pt x="262" y="371"/>
                    <a:pt x="262" y="350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19"/>
                    <a:pt x="217" y="309"/>
                    <a:pt x="165" y="294"/>
                  </a:cubicBezTo>
                  <a:cubicBezTo>
                    <a:pt x="99" y="274"/>
                    <a:pt x="24" y="243"/>
                    <a:pt x="24" y="152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54"/>
                    <a:pt x="101" y="0"/>
                    <a:pt x="196" y="0"/>
                  </a:cubicBezTo>
                  <a:cubicBezTo>
                    <a:pt x="256" y="0"/>
                    <a:pt x="321" y="21"/>
                    <a:pt x="372" y="55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275" y="120"/>
                    <a:pt x="228" y="103"/>
                    <a:pt x="194" y="103"/>
                  </a:cubicBezTo>
                  <a:cubicBezTo>
                    <a:pt x="161" y="103"/>
                    <a:pt x="144" y="118"/>
                    <a:pt x="144" y="136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64"/>
                    <a:pt x="189" y="176"/>
                    <a:pt x="240" y="194"/>
                  </a:cubicBezTo>
                  <a:cubicBezTo>
                    <a:pt x="306" y="216"/>
                    <a:pt x="383" y="248"/>
                    <a:pt x="383" y="33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83" y="440"/>
                    <a:pt x="305" y="488"/>
                    <a:pt x="203" y="488"/>
                  </a:cubicBezTo>
                  <a:cubicBezTo>
                    <a:pt x="137" y="488"/>
                    <a:pt x="63" y="466"/>
                    <a:pt x="0" y="4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1">
              <a:extLst>
                <a:ext uri="{FF2B5EF4-FFF2-40B4-BE49-F238E27FC236}">
                  <a16:creationId xmlns:a16="http://schemas.microsoft.com/office/drawing/2014/main" id="{EC01D7E6-1536-52EA-FBE9-5610A323DB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282260" y="4167188"/>
              <a:ext cx="544513" cy="546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477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ical icon library">
    <p:bg>
      <p:bgPr>
        <a:gradFill>
          <a:gsLst>
            <a:gs pos="0">
              <a:srgbClr val="014A7F"/>
            </a:gs>
            <a:gs pos="80000">
              <a:srgbClr val="081018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C03BB2-10A3-C365-5C63-AB22D8556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595"/>
          <a:stretch/>
        </p:blipFill>
        <p:spPr>
          <a:xfrm>
            <a:off x="11528387" y="4283698"/>
            <a:ext cx="659786" cy="199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73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echnical icon library">
    <p:bg>
      <p:bgPr>
        <a:gradFill>
          <a:gsLst>
            <a:gs pos="0">
              <a:srgbClr val="014A7F"/>
            </a:gs>
            <a:gs pos="80000">
              <a:srgbClr val="081018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3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1 Cover 02">
    <p:bg>
      <p:bgPr>
        <a:gradFill>
          <a:gsLst>
            <a:gs pos="80000">
              <a:srgbClr val="081018"/>
            </a:gs>
            <a:gs pos="0">
              <a:srgbClr val="014A7F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763AC0-CB53-040D-2AD3-79565673B21E}"/>
              </a:ext>
            </a:extLst>
          </p:cNvPr>
          <p:cNvGrpSpPr/>
          <p:nvPr userDrawn="1"/>
        </p:nvGrpSpPr>
        <p:grpSpPr>
          <a:xfrm>
            <a:off x="7620380" y="0"/>
            <a:ext cx="4565677" cy="6857999"/>
            <a:chOff x="7620380" y="0"/>
            <a:chExt cx="4565677" cy="6857999"/>
          </a:xfrm>
          <a:gradFill flip="none" rotWithShape="1">
            <a:gsLst>
              <a:gs pos="0">
                <a:srgbClr val="0174C7">
                  <a:alpha val="17000"/>
                </a:srgbClr>
              </a:gs>
              <a:gs pos="86000">
                <a:srgbClr val="034A82">
                  <a:alpha val="18000"/>
                </a:srgbClr>
              </a:gs>
            </a:gsLst>
            <a:lin ang="2700000" scaled="1"/>
            <a:tileRect/>
          </a:gradFill>
        </p:grpSpPr>
        <p:sp>
          <p:nvSpPr>
            <p:cNvPr id="3" name="任意形状 2">
              <a:extLst>
                <a:ext uri="{FF2B5EF4-FFF2-40B4-BE49-F238E27FC236}">
                  <a16:creationId xmlns:a16="http://schemas.microsoft.com/office/drawing/2014/main" id="{C7614905-E04E-4550-E37C-C6C3B1E63291}"/>
                </a:ext>
              </a:extLst>
            </p:cNvPr>
            <p:cNvSpPr/>
            <p:nvPr/>
          </p:nvSpPr>
          <p:spPr>
            <a:xfrm>
              <a:off x="7620380" y="4571987"/>
              <a:ext cx="2282835" cy="2286012"/>
            </a:xfrm>
            <a:custGeom>
              <a:avLst/>
              <a:gdLst>
                <a:gd name="connsiteX0" fmla="*/ 0 w 2282835"/>
                <a:gd name="connsiteY0" fmla="*/ 2286013 h 2286012"/>
                <a:gd name="connsiteX1" fmla="*/ 0 w 2282835"/>
                <a:gd name="connsiteY1" fmla="*/ 0 h 2286012"/>
                <a:gd name="connsiteX2" fmla="*/ 1141421 w 2282835"/>
                <a:gd name="connsiteY2" fmla="*/ 0 h 2286012"/>
                <a:gd name="connsiteX3" fmla="*/ 1141421 w 2282835"/>
                <a:gd name="connsiteY3" fmla="*/ 1143007 h 2286012"/>
                <a:gd name="connsiteX4" fmla="*/ 2282836 w 2282835"/>
                <a:gd name="connsiteY4" fmla="*/ 1143007 h 2286012"/>
                <a:gd name="connsiteX5" fmla="*/ 2282836 w 2282835"/>
                <a:gd name="connsiteY5" fmla="*/ 2286013 h 2286012"/>
                <a:gd name="connsiteX6" fmla="*/ 0 w 2282835"/>
                <a:gd name="connsiteY6" fmla="*/ 2286013 h 228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2835" h="2286012">
                  <a:moveTo>
                    <a:pt x="0" y="2286013"/>
                  </a:moveTo>
                  <a:lnTo>
                    <a:pt x="0" y="0"/>
                  </a:lnTo>
                  <a:lnTo>
                    <a:pt x="1141421" y="0"/>
                  </a:lnTo>
                  <a:lnTo>
                    <a:pt x="1141421" y="1143007"/>
                  </a:lnTo>
                  <a:lnTo>
                    <a:pt x="2282836" y="1143007"/>
                  </a:lnTo>
                  <a:lnTo>
                    <a:pt x="2282836" y="2286013"/>
                  </a:lnTo>
                  <a:lnTo>
                    <a:pt x="0" y="2286013"/>
                  </a:lnTo>
                  <a:close/>
                </a:path>
              </a:pathLst>
            </a:custGeom>
            <a:grpFill/>
            <a:ln w="6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形状 5">
              <a:extLst>
                <a:ext uri="{FF2B5EF4-FFF2-40B4-BE49-F238E27FC236}">
                  <a16:creationId xmlns:a16="http://schemas.microsoft.com/office/drawing/2014/main" id="{DCDC7562-03FC-D64E-8ACB-69F54F98AF45}"/>
                </a:ext>
              </a:extLst>
            </p:cNvPr>
            <p:cNvSpPr/>
            <p:nvPr/>
          </p:nvSpPr>
          <p:spPr>
            <a:xfrm>
              <a:off x="7620380" y="0"/>
              <a:ext cx="2282835" cy="2286006"/>
            </a:xfrm>
            <a:custGeom>
              <a:avLst/>
              <a:gdLst>
                <a:gd name="connsiteX0" fmla="*/ 0 w 2282835"/>
                <a:gd name="connsiteY0" fmla="*/ 2286007 h 2286006"/>
                <a:gd name="connsiteX1" fmla="*/ 0 w 2282835"/>
                <a:gd name="connsiteY1" fmla="*/ 0 h 2286006"/>
                <a:gd name="connsiteX2" fmla="*/ 1141421 w 2282835"/>
                <a:gd name="connsiteY2" fmla="*/ 0 h 2286006"/>
                <a:gd name="connsiteX3" fmla="*/ 1141421 w 2282835"/>
                <a:gd name="connsiteY3" fmla="*/ 1143006 h 2286006"/>
                <a:gd name="connsiteX4" fmla="*/ 2282836 w 2282835"/>
                <a:gd name="connsiteY4" fmla="*/ 1143006 h 2286006"/>
                <a:gd name="connsiteX5" fmla="*/ 2282836 w 2282835"/>
                <a:gd name="connsiteY5" fmla="*/ 2286007 h 2286006"/>
                <a:gd name="connsiteX6" fmla="*/ 0 w 2282835"/>
                <a:gd name="connsiteY6" fmla="*/ 2286007 h 228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2835" h="2286006">
                  <a:moveTo>
                    <a:pt x="0" y="2286007"/>
                  </a:moveTo>
                  <a:lnTo>
                    <a:pt x="0" y="0"/>
                  </a:lnTo>
                  <a:lnTo>
                    <a:pt x="1141421" y="0"/>
                  </a:lnTo>
                  <a:lnTo>
                    <a:pt x="1141421" y="1143006"/>
                  </a:lnTo>
                  <a:lnTo>
                    <a:pt x="2282836" y="1143006"/>
                  </a:lnTo>
                  <a:lnTo>
                    <a:pt x="2282836" y="2286007"/>
                  </a:lnTo>
                  <a:lnTo>
                    <a:pt x="0" y="2286007"/>
                  </a:lnTo>
                  <a:close/>
                </a:path>
              </a:pathLst>
            </a:custGeom>
            <a:grpFill/>
            <a:ln w="6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形状 9">
              <a:extLst>
                <a:ext uri="{FF2B5EF4-FFF2-40B4-BE49-F238E27FC236}">
                  <a16:creationId xmlns:a16="http://schemas.microsoft.com/office/drawing/2014/main" id="{AABC45D4-A787-43B2-8191-36D82D6AF8D3}"/>
                </a:ext>
              </a:extLst>
            </p:cNvPr>
            <p:cNvSpPr/>
            <p:nvPr/>
          </p:nvSpPr>
          <p:spPr>
            <a:xfrm>
              <a:off x="9903216" y="2285981"/>
              <a:ext cx="2282841" cy="2286006"/>
            </a:xfrm>
            <a:custGeom>
              <a:avLst/>
              <a:gdLst>
                <a:gd name="connsiteX0" fmla="*/ 0 w 2282841"/>
                <a:gd name="connsiteY0" fmla="*/ 2286006 h 2286006"/>
                <a:gd name="connsiteX1" fmla="*/ 0 w 2282841"/>
                <a:gd name="connsiteY1" fmla="*/ 0 h 2286006"/>
                <a:gd name="connsiteX2" fmla="*/ 1141421 w 2282841"/>
                <a:gd name="connsiteY2" fmla="*/ 0 h 2286006"/>
                <a:gd name="connsiteX3" fmla="*/ 1141421 w 2282841"/>
                <a:gd name="connsiteY3" fmla="*/ 1143006 h 2286006"/>
                <a:gd name="connsiteX4" fmla="*/ 2282842 w 2282841"/>
                <a:gd name="connsiteY4" fmla="*/ 1143006 h 2286006"/>
                <a:gd name="connsiteX5" fmla="*/ 2282842 w 2282841"/>
                <a:gd name="connsiteY5" fmla="*/ 2286006 h 2286006"/>
                <a:gd name="connsiteX6" fmla="*/ 0 w 2282841"/>
                <a:gd name="connsiteY6" fmla="*/ 2286006 h 228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2841" h="2286006">
                  <a:moveTo>
                    <a:pt x="0" y="2286006"/>
                  </a:moveTo>
                  <a:lnTo>
                    <a:pt x="0" y="0"/>
                  </a:lnTo>
                  <a:lnTo>
                    <a:pt x="1141421" y="0"/>
                  </a:lnTo>
                  <a:lnTo>
                    <a:pt x="1141421" y="1143006"/>
                  </a:lnTo>
                  <a:lnTo>
                    <a:pt x="2282842" y="1143006"/>
                  </a:lnTo>
                  <a:lnTo>
                    <a:pt x="2282842" y="2286006"/>
                  </a:lnTo>
                  <a:lnTo>
                    <a:pt x="0" y="2286006"/>
                  </a:lnTo>
                  <a:close/>
                </a:path>
              </a:pathLst>
            </a:custGeom>
            <a:grpFill/>
            <a:ln w="6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18B594AA-12ED-7F05-1C82-674A5DB55A56}"/>
                </a:ext>
              </a:extLst>
            </p:cNvPr>
            <p:cNvSpPr/>
            <p:nvPr/>
          </p:nvSpPr>
          <p:spPr>
            <a:xfrm rot="10800000" flipV="1">
              <a:off x="9903114" y="4572012"/>
              <a:ext cx="2282544" cy="2285987"/>
            </a:xfrm>
            <a:custGeom>
              <a:avLst/>
              <a:gdLst>
                <a:gd name="connsiteX0" fmla="*/ 2282538 w 2282544"/>
                <a:gd name="connsiteY0" fmla="*/ 0 h 2285987"/>
                <a:gd name="connsiteX1" fmla="*/ 2282544 w 2282544"/>
                <a:gd name="connsiteY1" fmla="*/ 1143051 h 2285987"/>
                <a:gd name="connsiteX2" fmla="*/ 2271695 w 2282544"/>
                <a:gd name="connsiteY2" fmla="*/ 1143146 h 2285987"/>
                <a:gd name="connsiteX3" fmla="*/ 1141377 w 2282544"/>
                <a:gd name="connsiteY3" fmla="*/ 2285987 h 2285987"/>
                <a:gd name="connsiteX4" fmla="*/ 0 w 2282544"/>
                <a:gd name="connsiteY4" fmla="*/ 2285987 h 2285987"/>
                <a:gd name="connsiteX5" fmla="*/ 241 w 2282544"/>
                <a:gd name="connsiteY5" fmla="*/ 2256016 h 2285987"/>
                <a:gd name="connsiteX6" fmla="*/ 2282538 w 2282544"/>
                <a:gd name="connsiteY6" fmla="*/ 0 h 228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2544" h="2285987">
                  <a:moveTo>
                    <a:pt x="2282538" y="0"/>
                  </a:moveTo>
                  <a:lnTo>
                    <a:pt x="2282544" y="1143051"/>
                  </a:lnTo>
                  <a:lnTo>
                    <a:pt x="2271695" y="1143146"/>
                  </a:lnTo>
                  <a:cubicBezTo>
                    <a:pt x="1648330" y="1153268"/>
                    <a:pt x="1145606" y="1660347"/>
                    <a:pt x="1141377" y="2285987"/>
                  </a:cubicBezTo>
                  <a:lnTo>
                    <a:pt x="0" y="2285987"/>
                  </a:lnTo>
                  <a:lnTo>
                    <a:pt x="241" y="2256016"/>
                  </a:lnTo>
                  <a:cubicBezTo>
                    <a:pt x="20425" y="1009301"/>
                    <a:pt x="1033779" y="4363"/>
                    <a:pt x="2282538" y="0"/>
                  </a:cubicBezTo>
                  <a:close/>
                </a:path>
              </a:pathLst>
            </a:custGeom>
            <a:grpFill/>
            <a:ln w="6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形状 11">
              <a:extLst>
                <a:ext uri="{FF2B5EF4-FFF2-40B4-BE49-F238E27FC236}">
                  <a16:creationId xmlns:a16="http://schemas.microsoft.com/office/drawing/2014/main" id="{7047F0F3-975E-A1DD-C880-E4E62DB2C7B2}"/>
                </a:ext>
              </a:extLst>
            </p:cNvPr>
            <p:cNvSpPr/>
            <p:nvPr/>
          </p:nvSpPr>
          <p:spPr>
            <a:xfrm rot="10800000" flipV="1">
              <a:off x="9903114" y="25"/>
              <a:ext cx="2282544" cy="2285993"/>
            </a:xfrm>
            <a:custGeom>
              <a:avLst/>
              <a:gdLst>
                <a:gd name="connsiteX0" fmla="*/ 2282538 w 2282544"/>
                <a:gd name="connsiteY0" fmla="*/ 0 h 2285993"/>
                <a:gd name="connsiteX1" fmla="*/ 2282544 w 2282544"/>
                <a:gd name="connsiteY1" fmla="*/ 1143051 h 2285993"/>
                <a:gd name="connsiteX2" fmla="*/ 2271695 w 2282544"/>
                <a:gd name="connsiteY2" fmla="*/ 1143146 h 2285993"/>
                <a:gd name="connsiteX3" fmla="*/ 1141377 w 2282544"/>
                <a:gd name="connsiteY3" fmla="*/ 2285988 h 2285993"/>
                <a:gd name="connsiteX4" fmla="*/ 0 w 2282544"/>
                <a:gd name="connsiteY4" fmla="*/ 2285994 h 2285993"/>
                <a:gd name="connsiteX5" fmla="*/ 241 w 2282544"/>
                <a:gd name="connsiteY5" fmla="*/ 2255997 h 2285993"/>
                <a:gd name="connsiteX6" fmla="*/ 2282538 w 2282544"/>
                <a:gd name="connsiteY6" fmla="*/ 0 h 228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2544" h="2285993">
                  <a:moveTo>
                    <a:pt x="2282538" y="0"/>
                  </a:moveTo>
                  <a:lnTo>
                    <a:pt x="2282544" y="1143051"/>
                  </a:lnTo>
                  <a:lnTo>
                    <a:pt x="2271695" y="1143146"/>
                  </a:lnTo>
                  <a:cubicBezTo>
                    <a:pt x="1648330" y="1153268"/>
                    <a:pt x="1145606" y="1660341"/>
                    <a:pt x="1141377" y="2285988"/>
                  </a:cubicBezTo>
                  <a:lnTo>
                    <a:pt x="0" y="2285994"/>
                  </a:lnTo>
                  <a:lnTo>
                    <a:pt x="241" y="2255997"/>
                  </a:lnTo>
                  <a:cubicBezTo>
                    <a:pt x="20425" y="1009295"/>
                    <a:pt x="1033779" y="4361"/>
                    <a:pt x="2282538" y="0"/>
                  </a:cubicBezTo>
                  <a:close/>
                </a:path>
              </a:pathLst>
            </a:custGeom>
            <a:grpFill/>
            <a:ln w="6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形状 12">
              <a:extLst>
                <a:ext uri="{FF2B5EF4-FFF2-40B4-BE49-F238E27FC236}">
                  <a16:creationId xmlns:a16="http://schemas.microsoft.com/office/drawing/2014/main" id="{FE76161E-1AD6-7177-F6A3-7FE0C35A6C42}"/>
                </a:ext>
              </a:extLst>
            </p:cNvPr>
            <p:cNvSpPr/>
            <p:nvPr/>
          </p:nvSpPr>
          <p:spPr>
            <a:xfrm rot="10800000" flipV="1">
              <a:off x="7620678" y="2286006"/>
              <a:ext cx="2282541" cy="2285993"/>
            </a:xfrm>
            <a:custGeom>
              <a:avLst/>
              <a:gdLst>
                <a:gd name="connsiteX0" fmla="*/ 2282536 w 2282541"/>
                <a:gd name="connsiteY0" fmla="*/ 0 h 2285993"/>
                <a:gd name="connsiteX1" fmla="*/ 2282542 w 2282541"/>
                <a:gd name="connsiteY1" fmla="*/ 1143051 h 2285993"/>
                <a:gd name="connsiteX2" fmla="*/ 2271692 w 2282541"/>
                <a:gd name="connsiteY2" fmla="*/ 1143146 h 2285993"/>
                <a:gd name="connsiteX3" fmla="*/ 1141381 w 2282541"/>
                <a:gd name="connsiteY3" fmla="*/ 2285988 h 2285993"/>
                <a:gd name="connsiteX4" fmla="*/ 0 w 2282541"/>
                <a:gd name="connsiteY4" fmla="*/ 2285994 h 2285993"/>
                <a:gd name="connsiteX5" fmla="*/ 240 w 2282541"/>
                <a:gd name="connsiteY5" fmla="*/ 2255996 h 2285993"/>
                <a:gd name="connsiteX6" fmla="*/ 2282536 w 2282541"/>
                <a:gd name="connsiteY6" fmla="*/ 0 h 228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2541" h="2285993">
                  <a:moveTo>
                    <a:pt x="2282536" y="0"/>
                  </a:moveTo>
                  <a:lnTo>
                    <a:pt x="2282542" y="1143051"/>
                  </a:lnTo>
                  <a:lnTo>
                    <a:pt x="2271692" y="1143146"/>
                  </a:lnTo>
                  <a:cubicBezTo>
                    <a:pt x="1648328" y="1153262"/>
                    <a:pt x="1145604" y="1660341"/>
                    <a:pt x="1141381" y="2285988"/>
                  </a:cubicBezTo>
                  <a:lnTo>
                    <a:pt x="0" y="2285994"/>
                  </a:lnTo>
                  <a:lnTo>
                    <a:pt x="240" y="2255996"/>
                  </a:lnTo>
                  <a:cubicBezTo>
                    <a:pt x="20425" y="1009294"/>
                    <a:pt x="1033777" y="4362"/>
                    <a:pt x="2282536" y="0"/>
                  </a:cubicBezTo>
                  <a:close/>
                </a:path>
              </a:pathLst>
            </a:custGeom>
            <a:grpFill/>
            <a:ln w="6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8" name="lr.png" descr="lr.png">
            <a:extLst>
              <a:ext uri="{FF2B5EF4-FFF2-40B4-BE49-F238E27FC236}">
                <a16:creationId xmlns:a16="http://schemas.microsoft.com/office/drawing/2014/main" id="{41ACBEE6-233C-8C69-0278-84572592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15" y="512763"/>
            <a:ext cx="1514064" cy="502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 descr="图片包含 画, 游戏机, 食物&#10;&#10;描述已自动生成">
            <a:extLst>
              <a:ext uri="{FF2B5EF4-FFF2-40B4-BE49-F238E27FC236}">
                <a16:creationId xmlns:a16="http://schemas.microsoft.com/office/drawing/2014/main" id="{D60366D1-06B3-C9D5-4D8F-36644B826C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868182" y="4911673"/>
            <a:ext cx="1994400" cy="66438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35ACE9F-E89E-A0A9-BC62-1EC03D7FD41D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>
          <a:xfrm>
            <a:off x="550799" y="1566000"/>
            <a:ext cx="10866137" cy="3744000"/>
          </a:xfrm>
        </p:spPr>
        <p:txBody>
          <a:bodyPr lIns="46800" anchor="ctr" anchorCtr="0">
            <a:normAutofit/>
          </a:bodyPr>
          <a:lstStyle>
            <a:lvl1pPr algn="l">
              <a:defRPr sz="7200" b="1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/>
              <a:t>Title here</a:t>
            </a:r>
            <a:br>
              <a:rPr kumimoji="1" lang="en-US" altLang="zh-CN"/>
            </a:br>
            <a:r>
              <a:rPr kumimoji="1" lang="en-US" altLang="zh-CN"/>
              <a:t>And here and here</a:t>
            </a:r>
            <a:endParaRPr kumimoji="1"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92580B54-F08B-4BA9-B84F-2633F10829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00" y="5961600"/>
            <a:ext cx="9569418" cy="503999"/>
          </a:xfrm>
        </p:spPr>
        <p:txBody>
          <a:bodyPr lIns="0" tIns="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12 Sep. 2023    Name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412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1 Cover Speech Editio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小, 蓝色, 关, 大&#10;&#10;描述已自动生成">
            <a:extLst>
              <a:ext uri="{FF2B5EF4-FFF2-40B4-BE49-F238E27FC236}">
                <a16:creationId xmlns:a16="http://schemas.microsoft.com/office/drawing/2014/main" id="{3B450806-56C6-E113-BA3C-90D6123F5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lr.png" descr="lr.png">
            <a:extLst>
              <a:ext uri="{FF2B5EF4-FFF2-40B4-BE49-F238E27FC236}">
                <a16:creationId xmlns:a16="http://schemas.microsoft.com/office/drawing/2014/main" id="{41ACBEE6-233C-8C69-0278-845725923A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15" y="512763"/>
            <a:ext cx="1514064" cy="502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 descr="图片包含 画, 游戏机, 食物&#10;&#10;描述已自动生成">
            <a:extLst>
              <a:ext uri="{FF2B5EF4-FFF2-40B4-BE49-F238E27FC236}">
                <a16:creationId xmlns:a16="http://schemas.microsoft.com/office/drawing/2014/main" id="{D60366D1-06B3-C9D5-4D8F-36644B826C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868182" y="4911673"/>
            <a:ext cx="1994400" cy="664385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AC87F57-E8AA-141B-BFB0-B14501B0BB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00" y="5961600"/>
            <a:ext cx="9569418" cy="503999"/>
          </a:xfrm>
        </p:spPr>
        <p:txBody>
          <a:bodyPr lIns="0" tIns="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12 Sep. 2023    Name</a:t>
            </a: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4A07863-7F49-A951-CC8C-F5C2F82CE2BC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>
          <a:xfrm>
            <a:off x="550799" y="1566000"/>
            <a:ext cx="10866137" cy="3744000"/>
          </a:xfrm>
        </p:spPr>
        <p:txBody>
          <a:bodyPr lIns="46800" anchor="ctr" anchorCtr="0">
            <a:normAutofit/>
          </a:bodyPr>
          <a:lstStyle>
            <a:lvl1pPr algn="l">
              <a:defRPr sz="7200" b="1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/>
              <a:t>Title here</a:t>
            </a:r>
            <a:br>
              <a:rPr kumimoji="1" lang="en-US" altLang="zh-CN"/>
            </a:br>
            <a:r>
              <a:rPr kumimoji="1" lang="en-US" altLang="zh-CN"/>
              <a:t>And here and here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118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1 Cover Speech Edi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动物, 绿色, 桌子, 蓝色&#10;&#10;描述已自动生成">
            <a:extLst>
              <a:ext uri="{FF2B5EF4-FFF2-40B4-BE49-F238E27FC236}">
                <a16:creationId xmlns:a16="http://schemas.microsoft.com/office/drawing/2014/main" id="{49295AEF-538C-38A7-5796-4969EE99B4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lr.png" descr="lr.png">
            <a:extLst>
              <a:ext uri="{FF2B5EF4-FFF2-40B4-BE49-F238E27FC236}">
                <a16:creationId xmlns:a16="http://schemas.microsoft.com/office/drawing/2014/main" id="{41ACBEE6-233C-8C69-0278-845725923A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15" y="512763"/>
            <a:ext cx="1514064" cy="502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 descr="图片包含 画, 游戏机, 食物&#10;&#10;描述已自动生成">
            <a:extLst>
              <a:ext uri="{FF2B5EF4-FFF2-40B4-BE49-F238E27FC236}">
                <a16:creationId xmlns:a16="http://schemas.microsoft.com/office/drawing/2014/main" id="{D60366D1-06B3-C9D5-4D8F-36644B826C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868182" y="4911673"/>
            <a:ext cx="1994400" cy="664385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D4EA02BD-9FFD-488B-8A55-B5A7F9F57E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00" y="5961600"/>
            <a:ext cx="9569418" cy="503999"/>
          </a:xfrm>
        </p:spPr>
        <p:txBody>
          <a:bodyPr lIns="0" tIns="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12 Sep. 2023    Name</a:t>
            </a: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FECAE7E-7F0C-27C0-C0AF-658BC0AF1469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>
          <a:xfrm>
            <a:off x="550799" y="1566000"/>
            <a:ext cx="10866137" cy="3744000"/>
          </a:xfrm>
        </p:spPr>
        <p:txBody>
          <a:bodyPr lIns="46800" anchor="ctr" anchorCtr="0">
            <a:normAutofit/>
          </a:bodyPr>
          <a:lstStyle>
            <a:lvl1pPr algn="l">
              <a:defRPr sz="7200" b="1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/>
              <a:t>Title here</a:t>
            </a:r>
            <a:br>
              <a:rPr kumimoji="1" lang="en-US" altLang="zh-CN"/>
            </a:br>
            <a:r>
              <a:rPr kumimoji="1" lang="en-US" altLang="zh-CN"/>
              <a:t>And here and here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4801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2 Slogan 01">
    <p:bg>
      <p:bgPr>
        <a:gradFill>
          <a:gsLst>
            <a:gs pos="0">
              <a:srgbClr val="014A7F"/>
            </a:gs>
            <a:gs pos="80000">
              <a:srgbClr val="081018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5F57A1-2174-00E1-E5DF-5D704EB57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599" y="1962000"/>
            <a:ext cx="10783337" cy="4096800"/>
          </a:xfrm>
        </p:spPr>
        <p:txBody>
          <a:bodyPr lIns="46800" tIns="46800" rIns="46800">
            <a:normAutofit/>
          </a:bodyPr>
          <a:lstStyle>
            <a:lvl1pPr>
              <a:defRPr sz="5400" b="1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/>
              <a:t>Beyond the Tipping Point</a:t>
            </a:r>
            <a:br>
              <a:rPr kumimoji="1" lang="en-US" altLang="zh-CN"/>
            </a:br>
            <a:r>
              <a:rPr kumimoji="1" lang="en-US" altLang="zh-CN"/>
              <a:t>Tech Breakthroughs in User Experience​</a:t>
            </a:r>
            <a:endParaRPr kumimoji="1"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FC7EC485-CC7D-9F06-72EC-9808C81AD4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813" y="800100"/>
            <a:ext cx="1931211" cy="9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1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2 Slogan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子设备&#10;&#10;中度可信度描述已自动生成">
            <a:extLst>
              <a:ext uri="{FF2B5EF4-FFF2-40B4-BE49-F238E27FC236}">
                <a16:creationId xmlns:a16="http://schemas.microsoft.com/office/drawing/2014/main" id="{6F6D2F3F-BD1A-C732-E5E8-63B96A76A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93" y="-1"/>
            <a:ext cx="12405459" cy="7003915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FC7EC485-CC7D-9F06-72EC-9808C81AD4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813" y="800100"/>
            <a:ext cx="1931211" cy="965606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C836DDC6-573D-02DF-5583-4469135DF1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599" y="1962000"/>
            <a:ext cx="10783337" cy="4096800"/>
          </a:xfrm>
        </p:spPr>
        <p:txBody>
          <a:bodyPr lIns="46800" tIns="46800" rIns="46800">
            <a:normAutofit/>
          </a:bodyPr>
          <a:lstStyle>
            <a:lvl1pPr>
              <a:defRPr sz="5400" b="1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/>
              <a:t>Beyond the Tipping Point</a:t>
            </a:r>
            <a:br>
              <a:rPr kumimoji="1" lang="en-US" altLang="zh-CN"/>
            </a:br>
            <a:r>
              <a:rPr kumimoji="1" lang="en-US" altLang="zh-CN"/>
              <a:t>Tech Breakthroughs in User Experience​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28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2 Slogan 0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夜晚的星空&#10;&#10;低可信度描述已自动生成">
            <a:extLst>
              <a:ext uri="{FF2B5EF4-FFF2-40B4-BE49-F238E27FC236}">
                <a16:creationId xmlns:a16="http://schemas.microsoft.com/office/drawing/2014/main" id="{2A2F7886-2B5B-93CD-2EED-B8386651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200065" cy="685799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D35F57A1-2174-00E1-E5DF-5D704EB57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8800" y="2383200"/>
            <a:ext cx="10155600" cy="1090620"/>
          </a:xfrm>
        </p:spPr>
        <p:txBody>
          <a:bodyPr lIns="46800" tIns="46800" rIns="46800" anchor="ctr" anchorCtr="0">
            <a:normAutofit/>
          </a:bodyPr>
          <a:lstStyle>
            <a:lvl1pPr algn="ctr">
              <a:defRPr sz="7200" b="1" baseline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/>
              <a:t>Never Stand Still.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23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02 Slogan 0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夜晚的星空&#10;&#10;描述已自动生成">
            <a:extLst>
              <a:ext uri="{FF2B5EF4-FFF2-40B4-BE49-F238E27FC236}">
                <a16:creationId xmlns:a16="http://schemas.microsoft.com/office/drawing/2014/main" id="{DDA468EB-3AA9-AF7B-C22F-F4A0C527A6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58439" cy="6858000"/>
          </a:xfrm>
          <a:prstGeom prst="rect">
            <a:avLst/>
          </a:prstGeom>
        </p:spPr>
      </p:pic>
      <p:sp>
        <p:nvSpPr>
          <p:cNvPr id="6" name="标题 3">
            <a:extLst>
              <a:ext uri="{FF2B5EF4-FFF2-40B4-BE49-F238E27FC236}">
                <a16:creationId xmlns:a16="http://schemas.microsoft.com/office/drawing/2014/main" id="{42452E4E-B46F-3451-74E3-4A3446E1C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8800" y="2383200"/>
            <a:ext cx="10155600" cy="1090620"/>
          </a:xfrm>
        </p:spPr>
        <p:txBody>
          <a:bodyPr lIns="46800" tIns="46800" rIns="46800" anchor="ctr" anchorCtr="0">
            <a:normAutofit/>
          </a:bodyPr>
          <a:lstStyle>
            <a:lvl1pPr algn="ctr">
              <a:defRPr sz="7200" b="1" baseline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/>
              <a:t>Never Stand Still.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545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C8A0FE-FB0A-3D5C-D39D-DD777B8E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3517F-743D-107E-469D-249A84D22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D0A626-2121-9A9B-9F37-4A968F7E1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BE4F02-E2DE-D98D-1634-9B41ACBDA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24F252-5820-C2EC-3B9A-A085D5050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58C51-408F-DD4F-AA11-C4D937A3F62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50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0" r:id="rId3"/>
    <p:sldLayoutId id="2147483661" r:id="rId4"/>
    <p:sldLayoutId id="2147483662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50" r:id="rId12"/>
    <p:sldLayoutId id="2147483794" r:id="rId13"/>
    <p:sldLayoutId id="2147483676" r:id="rId14"/>
    <p:sldLayoutId id="2147483678" r:id="rId15"/>
    <p:sldLayoutId id="2147483795" r:id="rId16"/>
    <p:sldLayoutId id="2147483839" r:id="rId17"/>
    <p:sldLayoutId id="2147483695" r:id="rId18"/>
    <p:sldLayoutId id="2147483696" r:id="rId19"/>
    <p:sldLayoutId id="2147483796" r:id="rId20"/>
    <p:sldLayoutId id="2147483652" r:id="rId21"/>
    <p:sldLayoutId id="2147483730" r:id="rId22"/>
    <p:sldLayoutId id="2147483867" r:id="rId23"/>
    <p:sldLayoutId id="2147483742" r:id="rId24"/>
    <p:sldLayoutId id="2147483752" r:id="rId25"/>
    <p:sldLayoutId id="2147483812" r:id="rId26"/>
    <p:sldLayoutId id="2147483840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Next"/>
          <p:cNvSpPr txBox="1"/>
          <p:nvPr/>
        </p:nvSpPr>
        <p:spPr>
          <a:xfrm>
            <a:off x="658813" y="5963195"/>
            <a:ext cx="7241003" cy="504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noAutofit/>
          </a:bodyPr>
          <a:lstStyle>
            <a:lvl1pPr defTabSz="12700">
              <a:lnSpc>
                <a:spcPts val="18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cap="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127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lang="en-US" altLang="zh-CN" sz="2400" cap="none" dirty="0"/>
              <a:t>25</a:t>
            </a:r>
            <a:r>
              <a:rPr kumimoji="0" lang="zh-CN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US" altLang="zh-CN" sz="2400" cap="none" dirty="0"/>
              <a:t>Feb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2025    Zhaoyu Yan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Next Generation…">
            <a:extLst>
              <a:ext uri="{FF2B5EF4-FFF2-40B4-BE49-F238E27FC236}">
                <a16:creationId xmlns:a16="http://schemas.microsoft.com/office/drawing/2014/main" id="{B087A8D2-36CF-42A8-FC3E-74123C2FCDF0}"/>
              </a:ext>
            </a:extLst>
          </p:cNvPr>
          <p:cNvSpPr txBox="1"/>
          <p:nvPr/>
        </p:nvSpPr>
        <p:spPr>
          <a:xfrm>
            <a:off x="574859" y="1015590"/>
            <a:ext cx="9783739" cy="3742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noAutofit/>
          </a:bodyPr>
          <a:lstStyle/>
          <a:p>
            <a:pPr marL="0" marR="0" lvl="0" indent="0" algn="l" defTabSz="12700" rtl="0" eaLnBrk="1" fontAlgn="auto" latinLnBrk="0" hangingPunct="1">
              <a:lnSpc>
                <a:spcPts val="78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77C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12700" rtl="0" eaLnBrk="1" fontAlgn="auto" latinLnBrk="0" hangingPunct="1">
              <a:lnSpc>
                <a:spcPts val="78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77C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Native Sparse Attention</a:t>
            </a:r>
          </a:p>
        </p:txBody>
      </p:sp>
    </p:spTree>
    <p:extLst>
      <p:ext uri="{BB962C8B-B14F-4D97-AF65-F5344CB8AC3E}">
        <p14:creationId xmlns:p14="http://schemas.microsoft.com/office/powerpoint/2010/main" val="107623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547997" y="1339154"/>
            <a:ext cx="10277320" cy="4619194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Kernel Design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zh-CN" altLang="en-US" sz="2400" b="0" dirty="0">
              <a:latin typeface="Congenial" panose="020F0502020204030204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4F7F25-2586-CC52-8A28-CFEB5526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1" y="1999488"/>
            <a:ext cx="4626174" cy="385165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43E6618-6D0D-CF22-E51C-A1CE0DE4BDED}"/>
              </a:ext>
            </a:extLst>
          </p:cNvPr>
          <p:cNvSpPr txBox="1">
            <a:spLocks/>
          </p:cNvSpPr>
          <p:nvPr/>
        </p:nvSpPr>
        <p:spPr>
          <a:xfrm>
            <a:off x="5815583" y="1999488"/>
            <a:ext cx="5925313" cy="1746889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Group</a:t>
            </a: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centric</a:t>
            </a: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data</a:t>
            </a: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loading</a:t>
            </a:r>
          </a:p>
          <a:p>
            <a:pPr>
              <a:lnSpc>
                <a:spcPct val="100000"/>
              </a:lnSpc>
            </a:pPr>
            <a:endParaRPr kumimoji="1" lang="en-US" altLang="zh-CN" sz="1800" b="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Shared</a:t>
            </a: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KV</a:t>
            </a: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fetching</a:t>
            </a:r>
          </a:p>
          <a:p>
            <a:pPr>
              <a:lnSpc>
                <a:spcPct val="100000"/>
              </a:lnSpc>
            </a:pPr>
            <a:endParaRPr kumimoji="1" lang="en-US" altLang="zh-CN" sz="1800" b="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Outer</a:t>
            </a: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loop</a:t>
            </a: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on</a:t>
            </a: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Triton</a:t>
            </a: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Grid</a:t>
            </a:r>
            <a:r>
              <a:rPr kumimoji="1" lang="zh-CN" altLang="en-US" sz="1800" b="0" dirty="0">
                <a:latin typeface="+mj-ea"/>
                <a:ea typeface="+mj-ea"/>
              </a:rPr>
              <a:t> </a:t>
            </a:r>
            <a:r>
              <a:rPr kumimoji="1" lang="en-US" altLang="zh-CN" sz="1800" b="0" dirty="0">
                <a:latin typeface="+mj-ea"/>
                <a:ea typeface="+mj-ea"/>
              </a:rPr>
              <a:t>scheduler</a:t>
            </a:r>
            <a:br>
              <a:rPr kumimoji="1" lang="en-US" altLang="zh-CN" sz="1800" b="0" dirty="0">
                <a:latin typeface="+mj-ea"/>
                <a:ea typeface="+mj-ea"/>
              </a:rPr>
            </a:br>
            <a:endParaRPr kumimoji="1" lang="zh-CN" altLang="en-US" sz="1800" b="0" dirty="0">
              <a:latin typeface="+mj-ea"/>
              <a:ea typeface="+mj-ea"/>
            </a:endParaRPr>
          </a:p>
        </p:txBody>
      </p:sp>
      <p:pic>
        <p:nvPicPr>
          <p:cNvPr id="1028" name="Picture 4" descr="deepseek技术解读(1)-彻底理解MLA（Multi-Head Latent Attention）">
            <a:extLst>
              <a:ext uri="{FF2B5EF4-FFF2-40B4-BE49-F238E27FC236}">
                <a16:creationId xmlns:a16="http://schemas.microsoft.com/office/drawing/2014/main" id="{B740A27C-B5EB-1E87-EF2E-2E4228FE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82" y="4139074"/>
            <a:ext cx="5925313" cy="171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547997" y="1339154"/>
            <a:ext cx="10277320" cy="4619194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Performance</a:t>
            </a:r>
            <a:r>
              <a:rPr kumimoji="1" lang="zh-CN" altLang="en-US" sz="2400" dirty="0">
                <a:solidFill>
                  <a:srgbClr val="77C6FF"/>
                </a:solidFill>
                <a:latin typeface="Congenial" panose="020F0502020204030204" pitchFamily="2" charset="0"/>
              </a:rPr>
              <a:t>：</a:t>
            </a:r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Better</a:t>
            </a:r>
            <a:r>
              <a:rPr kumimoji="1" lang="zh-CN" altLang="en-US" sz="2400" dirty="0">
                <a:solidFill>
                  <a:srgbClr val="77C6FF"/>
                </a:solidFill>
                <a:latin typeface="Congenial" panose="020F0502020204030204" pitchFamily="2" charset="0"/>
              </a:rPr>
              <a:t>，</a:t>
            </a:r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and Faster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zh-CN" altLang="en-US" sz="2400" b="0" dirty="0">
              <a:latin typeface="Congenial" panose="020F0502020204030204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DB18EB-39C3-715A-BC19-A33084296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7" r="14141" b="29149"/>
          <a:stretch/>
        </p:blipFill>
        <p:spPr>
          <a:xfrm>
            <a:off x="377309" y="2222040"/>
            <a:ext cx="5814811" cy="32832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813855E-9D44-72D7-17BC-4F0C746F6AE0}"/>
              </a:ext>
            </a:extLst>
          </p:cNvPr>
          <p:cNvSpPr txBox="1"/>
          <p:nvPr/>
        </p:nvSpPr>
        <p:spPr>
          <a:xfrm>
            <a:off x="5208818" y="5634137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Training Efficiency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636075-6092-5672-5DED-8C682E07474B}"/>
              </a:ext>
            </a:extLst>
          </p:cNvPr>
          <p:cNvSpPr txBox="1"/>
          <p:nvPr/>
        </p:nvSpPr>
        <p:spPr>
          <a:xfrm>
            <a:off x="6615905" y="441962"/>
            <a:ext cx="53912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GPU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r>
              <a:rPr kumimoji="1" lang="en-US" altLang="zh-CN" dirty="0">
                <a:solidFill>
                  <a:schemeClr val="bg1"/>
                </a:solidFill>
              </a:rPr>
              <a:t>8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A100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Backbone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r>
              <a:rPr kumimoji="1" lang="en-US" altLang="zh-CN" dirty="0">
                <a:solidFill>
                  <a:schemeClr val="bg1"/>
                </a:solidFill>
              </a:rPr>
              <a:t>GQA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DeepSpeed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MoE</a:t>
            </a:r>
            <a:r>
              <a:rPr kumimoji="1" lang="zh-CN" altLang="en-US" dirty="0">
                <a:solidFill>
                  <a:schemeClr val="bg1"/>
                </a:solidFill>
              </a:rPr>
              <a:t>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Pretrain: 270B tokens 8k, SFT: 32k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NSA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r>
              <a:rPr kumimoji="1" lang="en-US" altLang="zh-CN" dirty="0">
                <a:solidFill>
                  <a:schemeClr val="bg1"/>
                </a:solidFill>
              </a:rPr>
              <a:t>compression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block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size=32</a:t>
            </a:r>
            <a:r>
              <a:rPr kumimoji="1" lang="zh-CN" altLang="en-US" dirty="0">
                <a:solidFill>
                  <a:schemeClr val="bg1"/>
                </a:solidFill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</a:rPr>
              <a:t>27B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zh-CN" altLang="en-US" dirty="0">
                <a:solidFill>
                  <a:schemeClr val="bg1"/>
                </a:solidFill>
              </a:rPr>
              <a:t>           </a:t>
            </a:r>
            <a:r>
              <a:rPr kumimoji="1" lang="en-US" altLang="zh-CN" dirty="0">
                <a:solidFill>
                  <a:schemeClr val="bg1"/>
                </a:solidFill>
              </a:rPr>
              <a:t>sliding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stride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=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16,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selected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block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size=64,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zh-CN" altLang="en-US" dirty="0">
                <a:solidFill>
                  <a:schemeClr val="bg1"/>
                </a:solidFill>
              </a:rPr>
              <a:t>           </a:t>
            </a:r>
            <a:r>
              <a:rPr kumimoji="1" lang="en-US" altLang="zh-CN" dirty="0">
                <a:solidFill>
                  <a:schemeClr val="bg1"/>
                </a:solidFill>
              </a:rPr>
              <a:t>selected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block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count=16,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slide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window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=512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9C771C-758D-E752-6A13-DE6ABE323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337" y="2232763"/>
            <a:ext cx="5769787" cy="32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2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547997" y="1339154"/>
            <a:ext cx="10277320" cy="4619194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Performance</a:t>
            </a:r>
            <a:r>
              <a:rPr kumimoji="1" lang="zh-CN" altLang="en-US" sz="2400" dirty="0">
                <a:solidFill>
                  <a:srgbClr val="77C6FF"/>
                </a:solidFill>
                <a:latin typeface="Congenial" panose="020F0502020204030204" pitchFamily="2" charset="0"/>
              </a:rPr>
              <a:t>：</a:t>
            </a:r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Better</a:t>
            </a:r>
            <a:r>
              <a:rPr kumimoji="1" lang="zh-CN" altLang="en-US" sz="2400" dirty="0">
                <a:solidFill>
                  <a:srgbClr val="77C6FF"/>
                </a:solidFill>
                <a:latin typeface="Congenial" panose="020F0502020204030204" pitchFamily="2" charset="0"/>
              </a:rPr>
              <a:t>，</a:t>
            </a:r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and Faster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zh-CN" altLang="en-US" sz="2400" b="0" dirty="0">
              <a:latin typeface="Congenial" panose="020F0502020204030204" pitchFamily="2" charset="0"/>
            </a:endParaRPr>
          </a:p>
        </p:txBody>
      </p:sp>
      <p:pic>
        <p:nvPicPr>
          <p:cNvPr id="12" name="图片 11" descr="表格&#10;&#10;描述已自动生成">
            <a:extLst>
              <a:ext uri="{FF2B5EF4-FFF2-40B4-BE49-F238E27FC236}">
                <a16:creationId xmlns:a16="http://schemas.microsoft.com/office/drawing/2014/main" id="{66B46D75-832F-635F-7E9D-207F8053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61" y="3287855"/>
            <a:ext cx="4869602" cy="13488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813855E-9D44-72D7-17BC-4F0C746F6AE0}"/>
              </a:ext>
            </a:extLst>
          </p:cNvPr>
          <p:cNvSpPr txBox="1"/>
          <p:nvPr/>
        </p:nvSpPr>
        <p:spPr>
          <a:xfrm>
            <a:off x="2305616" y="47435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Decoding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636075-6092-5672-5DED-8C682E07474B}"/>
              </a:ext>
            </a:extLst>
          </p:cNvPr>
          <p:cNvSpPr txBox="1"/>
          <p:nvPr/>
        </p:nvSpPr>
        <p:spPr>
          <a:xfrm>
            <a:off x="6615905" y="441962"/>
            <a:ext cx="53912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GPU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r>
              <a:rPr kumimoji="1" lang="en-US" altLang="zh-CN" dirty="0">
                <a:solidFill>
                  <a:schemeClr val="bg1"/>
                </a:solidFill>
              </a:rPr>
              <a:t>8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A100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Backbone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r>
              <a:rPr kumimoji="1" lang="en-US" altLang="zh-CN" dirty="0">
                <a:solidFill>
                  <a:schemeClr val="bg1"/>
                </a:solidFill>
              </a:rPr>
              <a:t>GQA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DeepSpeed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MoE</a:t>
            </a:r>
            <a:r>
              <a:rPr kumimoji="1" lang="zh-CN" altLang="en-US" dirty="0">
                <a:solidFill>
                  <a:schemeClr val="bg1"/>
                </a:solidFill>
              </a:rPr>
              <a:t>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Pretrain: 270B tokens 8k, SFT: 32k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NSA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r>
              <a:rPr kumimoji="1" lang="en-US" altLang="zh-CN" dirty="0">
                <a:solidFill>
                  <a:schemeClr val="bg1"/>
                </a:solidFill>
              </a:rPr>
              <a:t>compression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block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size=32</a:t>
            </a:r>
            <a:r>
              <a:rPr kumimoji="1" lang="zh-CN" altLang="en-US" dirty="0">
                <a:solidFill>
                  <a:schemeClr val="bg1"/>
                </a:solidFill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</a:rPr>
              <a:t>27B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zh-CN" altLang="en-US" dirty="0">
                <a:solidFill>
                  <a:schemeClr val="bg1"/>
                </a:solidFill>
              </a:rPr>
              <a:t>           </a:t>
            </a:r>
            <a:r>
              <a:rPr kumimoji="1" lang="en-US" altLang="zh-CN" dirty="0">
                <a:solidFill>
                  <a:schemeClr val="bg1"/>
                </a:solidFill>
              </a:rPr>
              <a:t>sliding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stride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=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16,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selected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block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size=64,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zh-CN" altLang="en-US" dirty="0">
                <a:solidFill>
                  <a:schemeClr val="bg1"/>
                </a:solidFill>
              </a:rPr>
              <a:t>           </a:t>
            </a:r>
            <a:r>
              <a:rPr kumimoji="1" lang="en-US" altLang="zh-CN" dirty="0">
                <a:solidFill>
                  <a:schemeClr val="bg1"/>
                </a:solidFill>
              </a:rPr>
              <a:t>selected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block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count=16,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slide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window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=512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1A443F-6780-A76A-A596-B20455160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05" y="3287856"/>
            <a:ext cx="5632867" cy="1349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2B8A029-DC9C-96FE-7E3E-27EE2ADB8F71}"/>
              </a:ext>
            </a:extLst>
          </p:cNvPr>
          <p:cNvSpPr txBox="1"/>
          <p:nvPr/>
        </p:nvSpPr>
        <p:spPr>
          <a:xfrm>
            <a:off x="6394156" y="4735756"/>
            <a:ext cx="420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SFT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Reasoning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on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AIME24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Benchmark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4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547997" y="1339154"/>
            <a:ext cx="10277320" cy="4619194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Performance</a:t>
            </a:r>
            <a:r>
              <a:rPr kumimoji="1" lang="zh-CN" altLang="en-US" sz="2400" dirty="0">
                <a:solidFill>
                  <a:srgbClr val="77C6FF"/>
                </a:solidFill>
                <a:latin typeface="Congenial" panose="020F0502020204030204" pitchFamily="2" charset="0"/>
              </a:rPr>
              <a:t>：</a:t>
            </a:r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Better</a:t>
            </a:r>
            <a:r>
              <a:rPr kumimoji="1" lang="zh-CN" altLang="en-US" sz="2400" dirty="0">
                <a:solidFill>
                  <a:srgbClr val="77C6FF"/>
                </a:solidFill>
                <a:latin typeface="Congenial" panose="020F0502020204030204" pitchFamily="2" charset="0"/>
              </a:rPr>
              <a:t>，</a:t>
            </a:r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and Faster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zh-CN" altLang="en-US" sz="2400" b="0" dirty="0">
              <a:latin typeface="Congenial" panose="020F0502020204030204" pitchFamily="2" charset="0"/>
            </a:endParaRPr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7AB8D124-9D38-5064-34B1-6A96ABAEA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53"/>
          <a:stretch/>
        </p:blipFill>
        <p:spPr>
          <a:xfrm>
            <a:off x="1584799" y="3429000"/>
            <a:ext cx="8934900" cy="2435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49020F6-C574-6C3A-CA79-2733A87B7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799" y="1976108"/>
            <a:ext cx="9013423" cy="11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DAB9B-BD6E-6C89-D003-4BACD84D6C0F}"/>
              </a:ext>
            </a:extLst>
          </p:cNvPr>
          <p:cNvSpPr txBox="1">
            <a:spLocks/>
          </p:cNvSpPr>
          <p:nvPr/>
        </p:nvSpPr>
        <p:spPr>
          <a:xfrm>
            <a:off x="752183" y="2821725"/>
            <a:ext cx="9208562" cy="2389468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11500" dirty="0">
                <a:solidFill>
                  <a:srgbClr val="77C6FF"/>
                </a:solidFill>
                <a:latin typeface="Congenial" panose="020F0502020204030204" pitchFamily="2" charset="0"/>
              </a:rPr>
              <a:t>Thanks</a:t>
            </a:r>
            <a:r>
              <a:rPr kumimoji="1" lang="zh-CN" altLang="en-US" sz="11500" dirty="0">
                <a:solidFill>
                  <a:srgbClr val="77C6FF"/>
                </a:solidFill>
                <a:latin typeface="Congenial" panose="020F0502020204030204" pitchFamily="2" charset="0"/>
              </a:rPr>
              <a:t>！</a:t>
            </a:r>
            <a:br>
              <a:rPr kumimoji="1" lang="en-US" altLang="zh-CN" sz="11500" dirty="0">
                <a:latin typeface="Congenial" panose="020F0502020204030204" pitchFamily="2" charset="0"/>
              </a:rPr>
            </a:br>
            <a:endParaRPr kumimoji="1" lang="zh-CN" altLang="en-US" sz="11500" b="0" dirty="0">
              <a:latin typeface="Congenial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2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74977-1411-EFF7-BBE1-4E1FCF198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959" y="1312000"/>
            <a:ext cx="10866137" cy="714920"/>
          </a:xfrm>
        </p:spPr>
        <p:txBody>
          <a:bodyPr>
            <a:normAutofit fontScale="90000"/>
          </a:bodyPr>
          <a:lstStyle/>
          <a:p>
            <a:r>
              <a:rPr kumimoji="1" lang="en-US" altLang="zh-CN" sz="3200" dirty="0">
                <a:solidFill>
                  <a:srgbClr val="77C6FF"/>
                </a:solidFill>
                <a:latin typeface="Congenial" panose="02000503040000020004" pitchFamily="2" charset="0"/>
              </a:rPr>
              <a:t>Native Sparse Attention: </a:t>
            </a:r>
            <a:r>
              <a:rPr kumimoji="1" lang="en-US" altLang="zh-CN" sz="3200" dirty="0">
                <a:latin typeface="Congenial" panose="02000503040000020004" pitchFamily="2" charset="0"/>
              </a:rPr>
              <a:t>Hardware-Aligned and Natively Trainable Sparse Attention</a:t>
            </a:r>
            <a:endParaRPr kumimoji="1" lang="zh-CN" altLang="en-US" sz="3200" dirty="0">
              <a:latin typeface="Congenial" panose="02000503040000020004" pitchFamily="2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630588" y="1930580"/>
            <a:ext cx="10578186" cy="3998272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br>
              <a:rPr kumimoji="1" lang="en-US" altLang="zh-CN" sz="3200" dirty="0">
                <a:solidFill>
                  <a:srgbClr val="77C6FF"/>
                </a:solidFill>
                <a:latin typeface="Congenial" panose="020F0502020204030204" pitchFamily="2" charset="0"/>
              </a:rPr>
            </a:br>
            <a:r>
              <a:rPr kumimoji="1" lang="zh-CN" altLang="en-US" sz="2400" dirty="0">
                <a:solidFill>
                  <a:srgbClr val="77C6FF"/>
                </a:solidFill>
                <a:latin typeface="Congenial" panose="020F0502020204030204" pitchFamily="2" charset="0"/>
              </a:rPr>
              <a:t>🎉</a:t>
            </a:r>
            <a:r>
              <a:rPr kumimoji="1" lang="en-US" altLang="zh-CN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Attention</a:t>
            </a:r>
            <a:r>
              <a:rPr kumimoji="1" lang="zh-CN" altLang="en-US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计算的时间复杂度太高，尤其是长文本条件下，解码</a:t>
            </a:r>
            <a:r>
              <a:rPr kumimoji="1" lang="en-US" altLang="zh-CN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64k</a:t>
            </a:r>
            <a:r>
              <a:rPr kumimoji="1" lang="zh-CN" altLang="en-US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长度的上下文，</a:t>
            </a:r>
            <a:r>
              <a:rPr kumimoji="1" lang="en-US" altLang="zh-CN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Attention</a:t>
            </a:r>
            <a:r>
              <a:rPr kumimoji="1" lang="zh-CN" altLang="en-US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占总延时的</a:t>
            </a:r>
            <a:r>
              <a:rPr kumimoji="1" lang="en-US" altLang="zh-CN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70</a:t>
            </a:r>
            <a:r>
              <a:rPr kumimoji="1" lang="zh-CN" altLang="en-US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kumimoji="1" lang="en-US" altLang="zh-CN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80%</a:t>
            </a:r>
            <a:r>
              <a:rPr kumimoji="1" lang="zh-CN" altLang="en-US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，如何在不降低模型性能的前提下，降低</a:t>
            </a:r>
            <a:r>
              <a:rPr kumimoji="1" lang="en-US" altLang="zh-CN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Attention</a:t>
            </a:r>
            <a:r>
              <a:rPr kumimoji="1" lang="zh-CN" altLang="en-US" sz="2400" b="0" dirty="0">
                <a:latin typeface="等线" panose="02010600030101010101" pitchFamily="2" charset="-122"/>
                <a:ea typeface="等线" panose="02010600030101010101" pitchFamily="2" charset="-122"/>
              </a:rPr>
              <a:t>计算的复杂度？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en-US" altLang="zh-CN" sz="2400" dirty="0">
              <a:latin typeface="Congenial" panose="020F0502020204030204" pitchFamily="2" charset="0"/>
            </a:endParaRPr>
          </a:p>
          <a:p>
            <a:pPr>
              <a:lnSpc>
                <a:spcPct val="100000"/>
              </a:lnSpc>
            </a:pPr>
            <a:endParaRPr kumimoji="1" lang="en-US" altLang="zh-CN" sz="2400" dirty="0">
              <a:latin typeface="Congenial" panose="020F0502020204030204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0" dirty="0">
                <a:latin typeface="Congenial" panose="020F0502020204030204" pitchFamily="2" charset="0"/>
              </a:rPr>
              <a:t>⭐</a:t>
            </a:r>
            <a:r>
              <a:rPr kumimoji="1" lang="en-US" altLang="zh-CN" sz="2000" b="0" dirty="0">
                <a:latin typeface="Congenial" panose="020F0502020204030204" pitchFamily="2" charset="0"/>
              </a:rPr>
              <a:t>Keywords</a:t>
            </a:r>
            <a:r>
              <a:rPr kumimoji="1" lang="zh-CN" altLang="en-US" sz="2000" b="0" dirty="0">
                <a:latin typeface="Congenial" panose="020F0502020204030204" pitchFamily="2" charset="0"/>
              </a:rPr>
              <a:t>：</a:t>
            </a:r>
            <a:endParaRPr kumimoji="1" lang="en-US" altLang="zh-CN" sz="2000" b="0" dirty="0">
              <a:latin typeface="Congenial" panose="020F0502020204030204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0" dirty="0">
                <a:latin typeface="Congenial" panose="020F0502020204030204" pitchFamily="2" charset="0"/>
              </a:rPr>
              <a:t>1</a:t>
            </a:r>
            <a:r>
              <a:rPr kumimoji="1" lang="zh-CN" altLang="en-US" sz="2000" b="0" dirty="0">
                <a:latin typeface="Congenial" panose="020F0502020204030204" pitchFamily="2" charset="0"/>
              </a:rPr>
              <a:t>、</a:t>
            </a:r>
            <a:r>
              <a:rPr kumimoji="1" lang="en-US" altLang="zh-CN" sz="2000" b="0" dirty="0">
                <a:latin typeface="Congenial" panose="020F0502020204030204" pitchFamily="2" charset="0"/>
              </a:rPr>
              <a:t>Native Trainable</a:t>
            </a:r>
            <a:r>
              <a:rPr kumimoji="1" lang="zh-CN" altLang="en-US" sz="2000" b="0" dirty="0">
                <a:latin typeface="Congenial" panose="020F0502020204030204" pitchFamily="2" charset="0"/>
              </a:rPr>
              <a:t>：保持训练和推理的一致性</a:t>
            </a:r>
            <a:endParaRPr kumimoji="1" lang="en-US" altLang="zh-CN" sz="2000" b="0" dirty="0">
              <a:latin typeface="Congenial" panose="020F0502020204030204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0" dirty="0">
                <a:latin typeface="Congenial" panose="020F0502020204030204" pitchFamily="2" charset="0"/>
              </a:rPr>
              <a:t>2</a:t>
            </a:r>
            <a:r>
              <a:rPr kumimoji="1" lang="zh-CN" altLang="en-US" sz="2000" b="0" dirty="0">
                <a:latin typeface="Congenial" panose="020F0502020204030204" pitchFamily="2" charset="0"/>
              </a:rPr>
              <a:t>、</a:t>
            </a:r>
            <a:r>
              <a:rPr kumimoji="1" lang="en-US" altLang="zh-CN" sz="2000" b="0" dirty="0">
                <a:latin typeface="Congenial" panose="020F0502020204030204" pitchFamily="2" charset="0"/>
              </a:rPr>
              <a:t>Sparse</a:t>
            </a:r>
            <a:r>
              <a:rPr kumimoji="1" lang="zh-CN" altLang="en-US" sz="2000" b="0" dirty="0">
                <a:latin typeface="Congenial" panose="020F0502020204030204" pitchFamily="2" charset="0"/>
              </a:rPr>
              <a:t>：不需要和之前所有词计算相关性，</a:t>
            </a:r>
            <a:br>
              <a:rPr kumimoji="1" lang="en-US" altLang="zh-CN" sz="2000" b="0" dirty="0">
                <a:latin typeface="Congenial" panose="020F0502020204030204" pitchFamily="2" charset="0"/>
              </a:rPr>
            </a:br>
            <a:r>
              <a:rPr kumimoji="1" lang="en-US" altLang="zh-CN" sz="2000" b="0" dirty="0">
                <a:latin typeface="Congenial" panose="020F0502020204030204" pitchFamily="2" charset="0"/>
              </a:rPr>
              <a:t>                        </a:t>
            </a:r>
            <a:r>
              <a:rPr kumimoji="1" lang="zh-CN" altLang="en-US" sz="2000" b="0" dirty="0">
                <a:latin typeface="Congenial" panose="020F0502020204030204" pitchFamily="2" charset="0"/>
              </a:rPr>
              <a:t>只需要和其中某些最重要的词计算相关性</a:t>
            </a:r>
            <a:endParaRPr kumimoji="1" lang="en-US" altLang="zh-CN" sz="2000" b="0" dirty="0">
              <a:latin typeface="Congenial" panose="020F0502020204030204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0" dirty="0">
                <a:latin typeface="Congenial" panose="020F0502020204030204" pitchFamily="2" charset="0"/>
              </a:rPr>
              <a:t>3</a:t>
            </a:r>
            <a:r>
              <a:rPr kumimoji="1" lang="zh-CN" altLang="en-US" sz="2000" b="0" dirty="0">
                <a:latin typeface="Congenial" panose="020F0502020204030204" pitchFamily="2" charset="0"/>
              </a:rPr>
              <a:t>、</a:t>
            </a:r>
            <a:r>
              <a:rPr kumimoji="1" lang="en-US" altLang="zh-CN" sz="2000" b="0" dirty="0">
                <a:latin typeface="Congenial" panose="020F0502020204030204" pitchFamily="2" charset="0"/>
              </a:rPr>
              <a:t>Hardware-Aligned</a:t>
            </a:r>
            <a:r>
              <a:rPr kumimoji="1" lang="zh-CN" altLang="en-US" sz="2000" b="0" dirty="0">
                <a:latin typeface="Congenial" panose="020F0502020204030204" pitchFamily="2" charset="0"/>
              </a:rPr>
              <a:t>：类似</a:t>
            </a:r>
            <a:r>
              <a:rPr kumimoji="1" lang="en-US" altLang="zh-CN" sz="2000" b="0" dirty="0" err="1">
                <a:latin typeface="Congenial" panose="020F0502020204030204" pitchFamily="2" charset="0"/>
              </a:rPr>
              <a:t>FlashAttention</a:t>
            </a:r>
            <a:r>
              <a:rPr kumimoji="1" lang="zh-CN" altLang="en-US" sz="2000" b="0" dirty="0">
                <a:latin typeface="Congenial" panose="020F0502020204030204" pitchFamily="2" charset="0"/>
              </a:rPr>
              <a:t>，在底层算子上做优化（</a:t>
            </a:r>
            <a:r>
              <a:rPr kumimoji="1" lang="en-US" altLang="zh-CN" sz="2000" b="0" dirty="0">
                <a:latin typeface="Congenial" panose="020F0502020204030204" pitchFamily="2" charset="0"/>
              </a:rPr>
              <a:t>Triton</a:t>
            </a:r>
            <a:r>
              <a:rPr kumimoji="1" lang="zh-CN" altLang="en-US" sz="2000" b="0" dirty="0">
                <a:latin typeface="Congenial" panose="020F0502020204030204" pitchFamily="2" charset="0"/>
              </a:rPr>
              <a:t>）</a:t>
            </a:r>
            <a:endParaRPr kumimoji="1" lang="en-US" altLang="zh-CN" sz="2000" b="0" dirty="0">
              <a:latin typeface="Congenial" panose="020F0502020204030204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0" dirty="0">
                <a:latin typeface="Congenial" panose="020F0502020204030204" pitchFamily="2" charset="0"/>
              </a:rPr>
              <a:t>4</a:t>
            </a:r>
            <a:r>
              <a:rPr kumimoji="1" lang="zh-CN" altLang="en-US" sz="2000" b="0" dirty="0">
                <a:latin typeface="Congenial" panose="020F0502020204030204" pitchFamily="2" charset="0"/>
              </a:rPr>
              <a:t>、效果：</a:t>
            </a:r>
            <a:r>
              <a:rPr kumimoji="1" lang="zh-CN" altLang="en-US" sz="3500" b="0" dirty="0">
                <a:solidFill>
                  <a:srgbClr val="FF0000"/>
                </a:solidFill>
                <a:highlight>
                  <a:srgbClr val="FFFF00"/>
                </a:highlight>
                <a:latin typeface="华文琥珀" panose="02010800040101010101" pitchFamily="2" charset="-122"/>
                <a:ea typeface="华文琥珀" panose="02010800040101010101" pitchFamily="2" charset="-122"/>
              </a:rPr>
              <a:t>又快又好</a:t>
            </a:r>
            <a:endParaRPr kumimoji="1" lang="en-US" altLang="zh-CN" sz="2000" b="0" dirty="0">
              <a:solidFill>
                <a:srgbClr val="FF0000"/>
              </a:solidFill>
              <a:highlight>
                <a:srgbClr val="FFFF00"/>
              </a:highligh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8" name="Picture 4" descr="Self-Attention matrix computation">
            <a:extLst>
              <a:ext uri="{FF2B5EF4-FFF2-40B4-BE49-F238E27FC236}">
                <a16:creationId xmlns:a16="http://schemas.microsoft.com/office/drawing/2014/main" id="{74491902-6D31-069D-9896-835B68020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120" y="3349889"/>
            <a:ext cx="4367243" cy="125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00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547997" y="1339154"/>
            <a:ext cx="10277320" cy="4619194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3200" dirty="0">
                <a:solidFill>
                  <a:srgbClr val="77C6FF"/>
                </a:solidFill>
                <a:latin typeface="Congenial" panose="020F0502020204030204" pitchFamily="2" charset="0"/>
              </a:rPr>
              <a:t>Method</a:t>
            </a:r>
          </a:p>
          <a:p>
            <a:br>
              <a:rPr kumimoji="1" lang="en-US" altLang="zh-CN" sz="3200" dirty="0">
                <a:solidFill>
                  <a:srgbClr val="77C6FF"/>
                </a:solidFill>
                <a:latin typeface="Congenial" panose="020F0502020204030204" pitchFamily="2" charset="0"/>
              </a:rPr>
            </a:br>
            <a:r>
              <a:rPr kumimoji="1" lang="zh-CN" altLang="en-US" sz="2400" dirty="0">
                <a:solidFill>
                  <a:srgbClr val="77C6FF"/>
                </a:solidFill>
                <a:latin typeface="Congenial" panose="020F0502020204030204" pitchFamily="2" charset="0"/>
              </a:rPr>
              <a:t>🎉 如何阅读一篇很长的文章？</a:t>
            </a:r>
            <a:endParaRPr kumimoji="1" lang="en-US" altLang="zh-CN" sz="2400" dirty="0">
              <a:solidFill>
                <a:srgbClr val="77C6FF"/>
              </a:solidFill>
              <a:latin typeface="Congenial" panose="020F0502020204030204" pitchFamily="2" charset="0"/>
            </a:endParaRPr>
          </a:p>
          <a:p>
            <a:pPr>
              <a:lnSpc>
                <a:spcPct val="100000"/>
              </a:lnSpc>
            </a:pPr>
            <a:endParaRPr kumimoji="1" lang="en-US" altLang="zh-CN" sz="2400" dirty="0">
              <a:latin typeface="Congenial" panose="020F0502020204030204" pitchFamily="2" charset="0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>
                <a:latin typeface="Congenial" panose="020F0502020204030204" pitchFamily="2" charset="0"/>
              </a:rPr>
              <a:t>方案一：从头到尾，逐字阅读 </a:t>
            </a:r>
            <a:r>
              <a:rPr kumimoji="1" lang="en-US" altLang="zh-CN" sz="2400" dirty="0">
                <a:latin typeface="Congenial" panose="020F0502020204030204" pitchFamily="2" charset="0"/>
              </a:rPr>
              <a:t>(</a:t>
            </a:r>
            <a:r>
              <a:rPr kumimoji="1" lang="zh-CN" altLang="en-US" sz="2400" dirty="0">
                <a:latin typeface="Congenial" panose="020F0502020204030204" pitchFamily="2" charset="0"/>
              </a:rPr>
              <a:t>效率低</a:t>
            </a:r>
            <a:r>
              <a:rPr kumimoji="1" lang="en-US" altLang="zh-CN" sz="2400" dirty="0">
                <a:latin typeface="Congenial" panose="020F0502020204030204" pitchFamily="2" charset="0"/>
              </a:rPr>
              <a:t>)</a:t>
            </a:r>
          </a:p>
          <a:p>
            <a:pPr>
              <a:lnSpc>
                <a:spcPct val="100000"/>
              </a:lnSpc>
            </a:pPr>
            <a:endParaRPr kumimoji="1" lang="en-US" altLang="zh-CN" sz="2400" dirty="0">
              <a:latin typeface="Congenial" panose="020F0502020204030204" pitchFamily="2" charset="0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>
                <a:latin typeface="Congenial" panose="020F0502020204030204" pitchFamily="2" charset="0"/>
              </a:rPr>
              <a:t>方案二    </a:t>
            </a:r>
            <a:r>
              <a:rPr kumimoji="1" lang="en-US" altLang="zh-CN" sz="2400" dirty="0">
                <a:latin typeface="Congenial" panose="020F0502020204030204" pitchFamily="2" charset="0"/>
              </a:rPr>
              <a:t>1. </a:t>
            </a:r>
            <a:r>
              <a:rPr kumimoji="1" lang="zh-CN" altLang="en-US" sz="2400" dirty="0">
                <a:latin typeface="Congenial" panose="020F0502020204030204" pitchFamily="2" charset="0"/>
              </a:rPr>
              <a:t>先从头到尾大概浏览一遍，大概了解哪些段落是我感兴趣的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r>
              <a:rPr kumimoji="1" lang="en-US" altLang="zh-CN" sz="2400" dirty="0">
                <a:latin typeface="Congenial" panose="020F0502020204030204" pitchFamily="2" charset="0"/>
              </a:rPr>
              <a:t>                 2. </a:t>
            </a:r>
            <a:r>
              <a:rPr kumimoji="1" lang="zh-CN" altLang="en-US" sz="2400" dirty="0">
                <a:latin typeface="Congenial" panose="020F0502020204030204" pitchFamily="2" charset="0"/>
              </a:rPr>
              <a:t>按照感兴趣段落的重要程度，逐字精读重点段落</a:t>
            </a:r>
            <a:endParaRPr kumimoji="1" lang="en-US" altLang="zh-CN" sz="2400" dirty="0">
              <a:latin typeface="Congenial" panose="020F0502020204030204" pitchFamily="2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>
                <a:latin typeface="Congenial" panose="020F0502020204030204" pitchFamily="2" charset="0"/>
              </a:rPr>
              <a:t>                 3. </a:t>
            </a:r>
            <a:r>
              <a:rPr kumimoji="1" lang="zh-CN" altLang="en-US" sz="2400" dirty="0">
                <a:latin typeface="Congenial" panose="020F0502020204030204" pitchFamily="2" charset="0"/>
              </a:rPr>
              <a:t>对于特别感兴趣的片段， 再分别前后拓展连续的语句，看看有没有更重要的内容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zh-CN" altLang="en-US" sz="2400" b="0" dirty="0">
              <a:latin typeface="Congenial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26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547997" y="1339154"/>
            <a:ext cx="10277320" cy="4619194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Pipeline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zh-CN" altLang="en-US" sz="2400" b="0" dirty="0">
              <a:latin typeface="Congenial" panose="020F0502020204030204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E8DD1B-34C5-9C22-33C5-761FDCBDD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91" y="1416182"/>
            <a:ext cx="8298785" cy="361596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CEDB53E0-402D-9798-B9C7-14B3888F0609}"/>
              </a:ext>
            </a:extLst>
          </p:cNvPr>
          <p:cNvSpPr txBox="1">
            <a:spLocks/>
          </p:cNvSpPr>
          <p:nvPr/>
        </p:nvSpPr>
        <p:spPr>
          <a:xfrm>
            <a:off x="741692" y="5353664"/>
            <a:ext cx="10277320" cy="681712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zh-CN" altLang="en-US" sz="1600" dirty="0">
                <a:latin typeface="Congenial" panose="020F0502020204030204" pitchFamily="2" charset="0"/>
              </a:rPr>
              <a:t>设计了三个分支，最后通过门控将每个分支的计算结果融合在一起</a:t>
            </a:r>
            <a:br>
              <a:rPr kumimoji="1" lang="en-US" altLang="zh-CN" sz="1600" dirty="0">
                <a:latin typeface="Congenial" panose="020F0502020204030204" pitchFamily="2" charset="0"/>
              </a:rPr>
            </a:br>
            <a:endParaRPr kumimoji="1" lang="zh-CN" altLang="en-US" sz="1600" b="0" dirty="0">
              <a:latin typeface="Congenial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5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547997" y="1339154"/>
            <a:ext cx="10277320" cy="4619194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Pipeline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zh-CN" altLang="en-US" sz="2400" b="0" dirty="0">
              <a:latin typeface="Congenial" panose="020F0502020204030204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E8DD1B-34C5-9C22-33C5-761FDCBDD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603" y="1404383"/>
            <a:ext cx="8298785" cy="361596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CEDB53E0-402D-9798-B9C7-14B3888F0609}"/>
              </a:ext>
            </a:extLst>
          </p:cNvPr>
          <p:cNvSpPr txBox="1">
            <a:spLocks/>
          </p:cNvSpPr>
          <p:nvPr/>
        </p:nvSpPr>
        <p:spPr>
          <a:xfrm>
            <a:off x="700396" y="5276635"/>
            <a:ext cx="10277320" cy="1189057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1600" dirty="0">
                <a:latin typeface="Congenial" panose="020F0502020204030204" pitchFamily="2" charset="0"/>
              </a:rPr>
              <a:t>Stage1</a:t>
            </a:r>
            <a:r>
              <a:rPr kumimoji="1" lang="zh-CN" altLang="en-US" sz="1600" dirty="0">
                <a:latin typeface="Congenial" panose="020F0502020204030204" pitchFamily="2" charset="0"/>
              </a:rPr>
              <a:t>：</a:t>
            </a:r>
            <a:r>
              <a:rPr kumimoji="1" lang="en-US" altLang="zh-CN" sz="1600" dirty="0">
                <a:latin typeface="Congenial" panose="020F0502020204030204" pitchFamily="2" charset="0"/>
              </a:rPr>
              <a:t>Compression</a:t>
            </a:r>
            <a:r>
              <a:rPr kumimoji="1" lang="zh-CN" altLang="en-US" sz="1600" dirty="0">
                <a:latin typeface="Congenial" panose="020F0502020204030204" pitchFamily="2" charset="0"/>
              </a:rPr>
              <a:t>：从头到尾粗读一遍</a:t>
            </a:r>
            <a:r>
              <a:rPr kumimoji="1" lang="en-US" altLang="zh-CN" sz="1600" dirty="0">
                <a:latin typeface="Congenial" panose="020F0502020204030204" pitchFamily="2" charset="0"/>
              </a:rPr>
              <a:t>                 </a:t>
            </a:r>
            <a:br>
              <a:rPr kumimoji="1" lang="en-US" altLang="zh-CN" sz="1600" dirty="0">
                <a:latin typeface="Congenial" panose="020F0502020204030204" pitchFamily="2" charset="0"/>
              </a:rPr>
            </a:br>
            <a:r>
              <a:rPr kumimoji="1" lang="en-US" altLang="zh-CN" sz="1600" dirty="0">
                <a:latin typeface="Congenial" panose="020F0502020204030204" pitchFamily="2" charset="0"/>
              </a:rPr>
              <a:t>                   </a:t>
            </a:r>
            <a:r>
              <a:rPr kumimoji="1" lang="zh-CN" altLang="en-US" sz="1600" dirty="0">
                <a:latin typeface="Congenial" panose="020F0502020204030204" pitchFamily="2" charset="0"/>
              </a:rPr>
              <a:t>对</a:t>
            </a:r>
            <a:r>
              <a:rPr kumimoji="1" lang="en-US" altLang="zh-CN" sz="1600" dirty="0">
                <a:latin typeface="Congenial" panose="020F0502020204030204" pitchFamily="2" charset="0"/>
              </a:rPr>
              <a:t>KV</a:t>
            </a:r>
            <a:r>
              <a:rPr kumimoji="1" lang="zh-CN" altLang="en-US" sz="1600" dirty="0">
                <a:latin typeface="Congenial" panose="020F0502020204030204" pitchFamily="2" charset="0"/>
              </a:rPr>
              <a:t>分块，通过</a:t>
            </a:r>
            <a:r>
              <a:rPr kumimoji="1" lang="en-US" altLang="zh-CN" sz="1600" dirty="0">
                <a:latin typeface="Congenial" panose="020F0502020204030204" pitchFamily="2" charset="0"/>
              </a:rPr>
              <a:t>MLP</a:t>
            </a:r>
            <a:r>
              <a:rPr kumimoji="1" lang="zh-CN" altLang="en-US" sz="1600" dirty="0">
                <a:latin typeface="Congenial" panose="020F0502020204030204" pitchFamily="2" charset="0"/>
              </a:rPr>
              <a:t>变换获得每个块的压缩表示；</a:t>
            </a:r>
            <a:br>
              <a:rPr kumimoji="1" lang="en-US" altLang="zh-CN" sz="1600" b="0" dirty="0">
                <a:latin typeface="Congenial" panose="020F0502020204030204" pitchFamily="2" charset="0"/>
              </a:rPr>
            </a:br>
            <a:r>
              <a:rPr kumimoji="1" lang="en-US" altLang="zh-CN" sz="1600" b="0" dirty="0">
                <a:latin typeface="Congenial" panose="020F0502020204030204" pitchFamily="2" charset="0"/>
              </a:rPr>
              <a:t>                  </a:t>
            </a:r>
            <a:r>
              <a:rPr kumimoji="1" lang="en-US" altLang="zh-CN" sz="1600" dirty="0">
                <a:latin typeface="Congenial" panose="020F0502020204030204" pitchFamily="2" charset="0"/>
              </a:rPr>
              <a:t>Q</a:t>
            </a:r>
            <a:r>
              <a:rPr kumimoji="1" lang="zh-CN" altLang="en-US" sz="1600" dirty="0">
                <a:latin typeface="Congenial" panose="020F0502020204030204" pitchFamily="2" charset="0"/>
              </a:rPr>
              <a:t>和每个块计算相关性（</a:t>
            </a:r>
            <a:r>
              <a:rPr kumimoji="1" lang="en-US" altLang="zh-CN" sz="1600" dirty="0">
                <a:latin typeface="Congenial" panose="020F0502020204030204" pitchFamily="2" charset="0"/>
              </a:rPr>
              <a:t>compressed attention</a:t>
            </a:r>
            <a:r>
              <a:rPr kumimoji="1" lang="zh-CN" altLang="en-US" sz="1600" dirty="0">
                <a:latin typeface="Congenial" panose="020F0502020204030204" pitchFamily="2" charset="0"/>
              </a:rPr>
              <a:t>），获得一组相关系数</a:t>
            </a:r>
            <a:endParaRPr kumimoji="1" lang="en-US" altLang="zh-CN" sz="1600" dirty="0">
              <a:latin typeface="Congenial" panose="020F0502020204030204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A1F453-60F1-8E6E-3CA3-0E4F4BDA745C}"/>
              </a:ext>
            </a:extLst>
          </p:cNvPr>
          <p:cNvSpPr txBox="1"/>
          <p:nvPr/>
        </p:nvSpPr>
        <p:spPr>
          <a:xfrm>
            <a:off x="3610405" y="2719603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</a:rPr>
              <a:t>MLP</a:t>
            </a:r>
            <a:endParaRPr lang="zh-CN" altLang="en-US" sz="1050" b="1" dirty="0">
              <a:solidFill>
                <a:srgbClr val="FF0000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B165E7A-FB1E-E728-94D3-93C063547C5C}"/>
              </a:ext>
            </a:extLst>
          </p:cNvPr>
          <p:cNvSpPr/>
          <p:nvPr/>
        </p:nvSpPr>
        <p:spPr>
          <a:xfrm>
            <a:off x="2446603" y="2422993"/>
            <a:ext cx="3104690" cy="2231598"/>
          </a:xfrm>
          <a:custGeom>
            <a:avLst/>
            <a:gdLst>
              <a:gd name="connsiteX0" fmla="*/ 0 w 3104690"/>
              <a:gd name="connsiteY0" fmla="*/ 371940 h 2231598"/>
              <a:gd name="connsiteX1" fmla="*/ 371940 w 3104690"/>
              <a:gd name="connsiteY1" fmla="*/ 0 h 2231598"/>
              <a:gd name="connsiteX2" fmla="*/ 914926 w 3104690"/>
              <a:gd name="connsiteY2" fmla="*/ 0 h 2231598"/>
              <a:gd name="connsiteX3" fmla="*/ 1434305 w 3104690"/>
              <a:gd name="connsiteY3" fmla="*/ 0 h 2231598"/>
              <a:gd name="connsiteX4" fmla="*/ 1977291 w 3104690"/>
              <a:gd name="connsiteY4" fmla="*/ 0 h 2231598"/>
              <a:gd name="connsiteX5" fmla="*/ 2732750 w 3104690"/>
              <a:gd name="connsiteY5" fmla="*/ 0 h 2231598"/>
              <a:gd name="connsiteX6" fmla="*/ 3104690 w 3104690"/>
              <a:gd name="connsiteY6" fmla="*/ 371940 h 2231598"/>
              <a:gd name="connsiteX7" fmla="*/ 3104690 w 3104690"/>
              <a:gd name="connsiteY7" fmla="*/ 867846 h 2231598"/>
              <a:gd name="connsiteX8" fmla="*/ 3104690 w 3104690"/>
              <a:gd name="connsiteY8" fmla="*/ 1333998 h 2231598"/>
              <a:gd name="connsiteX9" fmla="*/ 3104690 w 3104690"/>
              <a:gd name="connsiteY9" fmla="*/ 1859658 h 2231598"/>
              <a:gd name="connsiteX10" fmla="*/ 2732750 w 3104690"/>
              <a:gd name="connsiteY10" fmla="*/ 2231598 h 2231598"/>
              <a:gd name="connsiteX11" fmla="*/ 2118939 w 3104690"/>
              <a:gd name="connsiteY11" fmla="*/ 2231598 h 2231598"/>
              <a:gd name="connsiteX12" fmla="*/ 1505129 w 3104690"/>
              <a:gd name="connsiteY12" fmla="*/ 2231598 h 2231598"/>
              <a:gd name="connsiteX13" fmla="*/ 985751 w 3104690"/>
              <a:gd name="connsiteY13" fmla="*/ 2231598 h 2231598"/>
              <a:gd name="connsiteX14" fmla="*/ 371940 w 3104690"/>
              <a:gd name="connsiteY14" fmla="*/ 2231598 h 2231598"/>
              <a:gd name="connsiteX15" fmla="*/ 0 w 3104690"/>
              <a:gd name="connsiteY15" fmla="*/ 1859658 h 2231598"/>
              <a:gd name="connsiteX16" fmla="*/ 0 w 3104690"/>
              <a:gd name="connsiteY16" fmla="*/ 1333998 h 2231598"/>
              <a:gd name="connsiteX17" fmla="*/ 0 w 3104690"/>
              <a:gd name="connsiteY17" fmla="*/ 882723 h 2231598"/>
              <a:gd name="connsiteX18" fmla="*/ 0 w 3104690"/>
              <a:gd name="connsiteY18" fmla="*/ 371940 h 223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04690" h="2231598" extrusionOk="0">
                <a:moveTo>
                  <a:pt x="0" y="371940"/>
                </a:moveTo>
                <a:cubicBezTo>
                  <a:pt x="60820" y="166435"/>
                  <a:pt x="111039" y="2308"/>
                  <a:pt x="371940" y="0"/>
                </a:cubicBezTo>
                <a:cubicBezTo>
                  <a:pt x="552952" y="-11904"/>
                  <a:pt x="656348" y="58892"/>
                  <a:pt x="914926" y="0"/>
                </a:cubicBezTo>
                <a:cubicBezTo>
                  <a:pt x="1173504" y="-58892"/>
                  <a:pt x="1307394" y="21072"/>
                  <a:pt x="1434305" y="0"/>
                </a:cubicBezTo>
                <a:cubicBezTo>
                  <a:pt x="1561216" y="-21072"/>
                  <a:pt x="1811813" y="32529"/>
                  <a:pt x="1977291" y="0"/>
                </a:cubicBezTo>
                <a:cubicBezTo>
                  <a:pt x="2142769" y="-32529"/>
                  <a:pt x="2416589" y="83842"/>
                  <a:pt x="2732750" y="0"/>
                </a:cubicBezTo>
                <a:cubicBezTo>
                  <a:pt x="2976436" y="-26805"/>
                  <a:pt x="3132148" y="186640"/>
                  <a:pt x="3104690" y="371940"/>
                </a:cubicBezTo>
                <a:cubicBezTo>
                  <a:pt x="3153795" y="600517"/>
                  <a:pt x="3088024" y="720471"/>
                  <a:pt x="3104690" y="867846"/>
                </a:cubicBezTo>
                <a:cubicBezTo>
                  <a:pt x="3121356" y="1015221"/>
                  <a:pt x="3070581" y="1214486"/>
                  <a:pt x="3104690" y="1333998"/>
                </a:cubicBezTo>
                <a:cubicBezTo>
                  <a:pt x="3138799" y="1453510"/>
                  <a:pt x="3086178" y="1657823"/>
                  <a:pt x="3104690" y="1859658"/>
                </a:cubicBezTo>
                <a:cubicBezTo>
                  <a:pt x="3138766" y="2054990"/>
                  <a:pt x="2919467" y="2200347"/>
                  <a:pt x="2732750" y="2231598"/>
                </a:cubicBezTo>
                <a:cubicBezTo>
                  <a:pt x="2429784" y="2266660"/>
                  <a:pt x="2264462" y="2168046"/>
                  <a:pt x="2118939" y="2231598"/>
                </a:cubicBezTo>
                <a:cubicBezTo>
                  <a:pt x="1973416" y="2295150"/>
                  <a:pt x="1728688" y="2196826"/>
                  <a:pt x="1505129" y="2231598"/>
                </a:cubicBezTo>
                <a:cubicBezTo>
                  <a:pt x="1281570" y="2266370"/>
                  <a:pt x="1242050" y="2214777"/>
                  <a:pt x="985751" y="2231598"/>
                </a:cubicBezTo>
                <a:cubicBezTo>
                  <a:pt x="729452" y="2248419"/>
                  <a:pt x="631891" y="2182494"/>
                  <a:pt x="371940" y="2231598"/>
                </a:cubicBezTo>
                <a:cubicBezTo>
                  <a:pt x="134811" y="2274217"/>
                  <a:pt x="-11672" y="2054782"/>
                  <a:pt x="0" y="1859658"/>
                </a:cubicBezTo>
                <a:cubicBezTo>
                  <a:pt x="-17022" y="1611041"/>
                  <a:pt x="18300" y="1508176"/>
                  <a:pt x="0" y="1333998"/>
                </a:cubicBezTo>
                <a:cubicBezTo>
                  <a:pt x="-18300" y="1159820"/>
                  <a:pt x="39548" y="979027"/>
                  <a:pt x="0" y="882723"/>
                </a:cubicBezTo>
                <a:cubicBezTo>
                  <a:pt x="-39548" y="786420"/>
                  <a:pt x="57551" y="477056"/>
                  <a:pt x="0" y="37194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0369497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CEB60F72-81CB-79B0-715A-38ABC6A46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41" y="6054566"/>
            <a:ext cx="3787468" cy="5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9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547997" y="1339154"/>
            <a:ext cx="10277320" cy="4619194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Pipeline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zh-CN" altLang="en-US" sz="2400" b="0" dirty="0">
              <a:latin typeface="Congenial" panose="020F0502020204030204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E8DD1B-34C5-9C22-33C5-761FDCBDD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603" y="1404383"/>
            <a:ext cx="8298785" cy="361596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CEDB53E0-402D-9798-B9C7-14B3888F0609}"/>
              </a:ext>
            </a:extLst>
          </p:cNvPr>
          <p:cNvSpPr txBox="1">
            <a:spLocks/>
          </p:cNvSpPr>
          <p:nvPr/>
        </p:nvSpPr>
        <p:spPr>
          <a:xfrm>
            <a:off x="700396" y="5276636"/>
            <a:ext cx="10277320" cy="681712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1600" dirty="0">
                <a:latin typeface="Congenial" panose="020F0502020204030204" pitchFamily="2" charset="0"/>
              </a:rPr>
              <a:t>Stage2</a:t>
            </a:r>
            <a:r>
              <a:rPr kumimoji="1" lang="zh-CN" altLang="en-US" sz="1600" dirty="0">
                <a:latin typeface="Congenial" panose="020F0502020204030204" pitchFamily="2" charset="0"/>
              </a:rPr>
              <a:t>：</a:t>
            </a:r>
            <a:r>
              <a:rPr kumimoji="1" lang="en-US" altLang="zh-CN" sz="1600" dirty="0" err="1">
                <a:latin typeface="Congenial" panose="020F0502020204030204" pitchFamily="2" charset="0"/>
              </a:rPr>
              <a:t>Blockwise</a:t>
            </a:r>
            <a:r>
              <a:rPr kumimoji="1" lang="en-US" altLang="zh-CN" sz="1600" dirty="0">
                <a:latin typeface="Congenial" panose="020F0502020204030204" pitchFamily="2" charset="0"/>
              </a:rPr>
              <a:t> Selection</a:t>
            </a:r>
            <a:r>
              <a:rPr kumimoji="1" lang="zh-CN" altLang="en-US" sz="1600" dirty="0">
                <a:latin typeface="Congenial" panose="020F0502020204030204" pitchFamily="2" charset="0"/>
              </a:rPr>
              <a:t>：重点段落精读</a:t>
            </a:r>
            <a:br>
              <a:rPr kumimoji="1" lang="en-US" altLang="zh-CN" sz="1600" dirty="0">
                <a:latin typeface="Congenial" panose="020F0502020204030204" pitchFamily="2" charset="0"/>
              </a:rPr>
            </a:br>
            <a:r>
              <a:rPr kumimoji="1" lang="en-US" altLang="zh-CN" sz="1600" dirty="0">
                <a:latin typeface="Congenial" panose="020F0502020204030204" pitchFamily="2" charset="0"/>
              </a:rPr>
              <a:t>                   </a:t>
            </a:r>
            <a:r>
              <a:rPr kumimoji="1" lang="zh-CN" altLang="en-US" sz="1600" dirty="0">
                <a:latin typeface="Congenial" panose="020F0502020204030204" pitchFamily="2" charset="0"/>
              </a:rPr>
              <a:t>选择</a:t>
            </a:r>
            <a:r>
              <a:rPr kumimoji="1" lang="en-US" altLang="zh-CN" sz="1600" dirty="0" err="1">
                <a:latin typeface="Congenial" panose="020F0502020204030204" pitchFamily="2" charset="0"/>
              </a:rPr>
              <a:t>TopN</a:t>
            </a:r>
            <a:r>
              <a:rPr kumimoji="1" lang="zh-CN" altLang="en-US" sz="1600" dirty="0">
                <a:latin typeface="Congenial" panose="020F0502020204030204" pitchFamily="2" charset="0"/>
              </a:rPr>
              <a:t>个和</a:t>
            </a:r>
            <a:r>
              <a:rPr kumimoji="1" lang="en-US" altLang="zh-CN" sz="1600" dirty="0">
                <a:latin typeface="Congenial" panose="020F0502020204030204" pitchFamily="2" charset="0"/>
              </a:rPr>
              <a:t>Q</a:t>
            </a:r>
            <a:r>
              <a:rPr kumimoji="1" lang="zh-CN" altLang="en-US" sz="1600" dirty="0">
                <a:latin typeface="Congenial" panose="020F0502020204030204" pitchFamily="2" charset="0"/>
              </a:rPr>
              <a:t>相关性最高的</a:t>
            </a:r>
            <a:r>
              <a:rPr kumimoji="1" lang="en-US" altLang="zh-CN" sz="1600" dirty="0">
                <a:latin typeface="Congenial" panose="020F0502020204030204" pitchFamily="2" charset="0"/>
              </a:rPr>
              <a:t>Block</a:t>
            </a:r>
            <a:r>
              <a:rPr kumimoji="1" lang="zh-CN" altLang="en-US" sz="1600" dirty="0">
                <a:latin typeface="Congenial" panose="020F0502020204030204" pitchFamily="2" charset="0"/>
              </a:rPr>
              <a:t>，拼接后再次计算</a:t>
            </a:r>
            <a:r>
              <a:rPr kumimoji="1" lang="en-US" altLang="zh-CN" sz="1600" dirty="0">
                <a:latin typeface="Congenial" panose="020F0502020204030204" pitchFamily="2" charset="0"/>
              </a:rPr>
              <a:t>Selected Attention</a:t>
            </a:r>
            <a:br>
              <a:rPr kumimoji="1" lang="en-US" altLang="zh-CN" sz="1600" dirty="0">
                <a:latin typeface="Congenial" panose="020F0502020204030204" pitchFamily="2" charset="0"/>
              </a:rPr>
            </a:br>
            <a:endParaRPr kumimoji="1" lang="zh-CN" altLang="en-US" sz="1600" b="0" dirty="0">
              <a:latin typeface="Congenial" panose="020F0502020204030204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A1F453-60F1-8E6E-3CA3-0E4F4BDA745C}"/>
              </a:ext>
            </a:extLst>
          </p:cNvPr>
          <p:cNvSpPr txBox="1"/>
          <p:nvPr/>
        </p:nvSpPr>
        <p:spPr>
          <a:xfrm>
            <a:off x="3610405" y="2719603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</a:rPr>
              <a:t>MLP</a:t>
            </a:r>
            <a:endParaRPr lang="zh-CN" altLang="en-US" sz="1050" b="1" dirty="0">
              <a:solidFill>
                <a:srgbClr val="FF0000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B165E7A-FB1E-E728-94D3-93C063547C5C}"/>
              </a:ext>
            </a:extLst>
          </p:cNvPr>
          <p:cNvSpPr/>
          <p:nvPr/>
        </p:nvSpPr>
        <p:spPr>
          <a:xfrm>
            <a:off x="5249017" y="2428892"/>
            <a:ext cx="3104690" cy="2231598"/>
          </a:xfrm>
          <a:custGeom>
            <a:avLst/>
            <a:gdLst>
              <a:gd name="connsiteX0" fmla="*/ 0 w 3104690"/>
              <a:gd name="connsiteY0" fmla="*/ 371940 h 2231598"/>
              <a:gd name="connsiteX1" fmla="*/ 371940 w 3104690"/>
              <a:gd name="connsiteY1" fmla="*/ 0 h 2231598"/>
              <a:gd name="connsiteX2" fmla="*/ 914926 w 3104690"/>
              <a:gd name="connsiteY2" fmla="*/ 0 h 2231598"/>
              <a:gd name="connsiteX3" fmla="*/ 1434305 w 3104690"/>
              <a:gd name="connsiteY3" fmla="*/ 0 h 2231598"/>
              <a:gd name="connsiteX4" fmla="*/ 1977291 w 3104690"/>
              <a:gd name="connsiteY4" fmla="*/ 0 h 2231598"/>
              <a:gd name="connsiteX5" fmla="*/ 2732750 w 3104690"/>
              <a:gd name="connsiteY5" fmla="*/ 0 h 2231598"/>
              <a:gd name="connsiteX6" fmla="*/ 3104690 w 3104690"/>
              <a:gd name="connsiteY6" fmla="*/ 371940 h 2231598"/>
              <a:gd name="connsiteX7" fmla="*/ 3104690 w 3104690"/>
              <a:gd name="connsiteY7" fmla="*/ 867846 h 2231598"/>
              <a:gd name="connsiteX8" fmla="*/ 3104690 w 3104690"/>
              <a:gd name="connsiteY8" fmla="*/ 1333998 h 2231598"/>
              <a:gd name="connsiteX9" fmla="*/ 3104690 w 3104690"/>
              <a:gd name="connsiteY9" fmla="*/ 1859658 h 2231598"/>
              <a:gd name="connsiteX10" fmla="*/ 2732750 w 3104690"/>
              <a:gd name="connsiteY10" fmla="*/ 2231598 h 2231598"/>
              <a:gd name="connsiteX11" fmla="*/ 2118939 w 3104690"/>
              <a:gd name="connsiteY11" fmla="*/ 2231598 h 2231598"/>
              <a:gd name="connsiteX12" fmla="*/ 1505129 w 3104690"/>
              <a:gd name="connsiteY12" fmla="*/ 2231598 h 2231598"/>
              <a:gd name="connsiteX13" fmla="*/ 985751 w 3104690"/>
              <a:gd name="connsiteY13" fmla="*/ 2231598 h 2231598"/>
              <a:gd name="connsiteX14" fmla="*/ 371940 w 3104690"/>
              <a:gd name="connsiteY14" fmla="*/ 2231598 h 2231598"/>
              <a:gd name="connsiteX15" fmla="*/ 0 w 3104690"/>
              <a:gd name="connsiteY15" fmla="*/ 1859658 h 2231598"/>
              <a:gd name="connsiteX16" fmla="*/ 0 w 3104690"/>
              <a:gd name="connsiteY16" fmla="*/ 1333998 h 2231598"/>
              <a:gd name="connsiteX17" fmla="*/ 0 w 3104690"/>
              <a:gd name="connsiteY17" fmla="*/ 882723 h 2231598"/>
              <a:gd name="connsiteX18" fmla="*/ 0 w 3104690"/>
              <a:gd name="connsiteY18" fmla="*/ 371940 h 223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04690" h="2231598" extrusionOk="0">
                <a:moveTo>
                  <a:pt x="0" y="371940"/>
                </a:moveTo>
                <a:cubicBezTo>
                  <a:pt x="60820" y="166435"/>
                  <a:pt x="111039" y="2308"/>
                  <a:pt x="371940" y="0"/>
                </a:cubicBezTo>
                <a:cubicBezTo>
                  <a:pt x="552952" y="-11904"/>
                  <a:pt x="656348" y="58892"/>
                  <a:pt x="914926" y="0"/>
                </a:cubicBezTo>
                <a:cubicBezTo>
                  <a:pt x="1173504" y="-58892"/>
                  <a:pt x="1307394" y="21072"/>
                  <a:pt x="1434305" y="0"/>
                </a:cubicBezTo>
                <a:cubicBezTo>
                  <a:pt x="1561216" y="-21072"/>
                  <a:pt x="1811813" y="32529"/>
                  <a:pt x="1977291" y="0"/>
                </a:cubicBezTo>
                <a:cubicBezTo>
                  <a:pt x="2142769" y="-32529"/>
                  <a:pt x="2416589" y="83842"/>
                  <a:pt x="2732750" y="0"/>
                </a:cubicBezTo>
                <a:cubicBezTo>
                  <a:pt x="2976436" y="-26805"/>
                  <a:pt x="3132148" y="186640"/>
                  <a:pt x="3104690" y="371940"/>
                </a:cubicBezTo>
                <a:cubicBezTo>
                  <a:pt x="3153795" y="600517"/>
                  <a:pt x="3088024" y="720471"/>
                  <a:pt x="3104690" y="867846"/>
                </a:cubicBezTo>
                <a:cubicBezTo>
                  <a:pt x="3121356" y="1015221"/>
                  <a:pt x="3070581" y="1214486"/>
                  <a:pt x="3104690" y="1333998"/>
                </a:cubicBezTo>
                <a:cubicBezTo>
                  <a:pt x="3138799" y="1453510"/>
                  <a:pt x="3086178" y="1657823"/>
                  <a:pt x="3104690" y="1859658"/>
                </a:cubicBezTo>
                <a:cubicBezTo>
                  <a:pt x="3138766" y="2054990"/>
                  <a:pt x="2919467" y="2200347"/>
                  <a:pt x="2732750" y="2231598"/>
                </a:cubicBezTo>
                <a:cubicBezTo>
                  <a:pt x="2429784" y="2266660"/>
                  <a:pt x="2264462" y="2168046"/>
                  <a:pt x="2118939" y="2231598"/>
                </a:cubicBezTo>
                <a:cubicBezTo>
                  <a:pt x="1973416" y="2295150"/>
                  <a:pt x="1728688" y="2196826"/>
                  <a:pt x="1505129" y="2231598"/>
                </a:cubicBezTo>
                <a:cubicBezTo>
                  <a:pt x="1281570" y="2266370"/>
                  <a:pt x="1242050" y="2214777"/>
                  <a:pt x="985751" y="2231598"/>
                </a:cubicBezTo>
                <a:cubicBezTo>
                  <a:pt x="729452" y="2248419"/>
                  <a:pt x="631891" y="2182494"/>
                  <a:pt x="371940" y="2231598"/>
                </a:cubicBezTo>
                <a:cubicBezTo>
                  <a:pt x="134811" y="2274217"/>
                  <a:pt x="-11672" y="2054782"/>
                  <a:pt x="0" y="1859658"/>
                </a:cubicBezTo>
                <a:cubicBezTo>
                  <a:pt x="-17022" y="1611041"/>
                  <a:pt x="18300" y="1508176"/>
                  <a:pt x="0" y="1333998"/>
                </a:cubicBezTo>
                <a:cubicBezTo>
                  <a:pt x="-18300" y="1159820"/>
                  <a:pt x="39548" y="979027"/>
                  <a:pt x="0" y="882723"/>
                </a:cubicBezTo>
                <a:cubicBezTo>
                  <a:pt x="-39548" y="786420"/>
                  <a:pt x="57551" y="477056"/>
                  <a:pt x="0" y="37194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0369497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8A0B07-B78B-15B6-EE3A-9885CDA87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326" y="5915109"/>
            <a:ext cx="2676525" cy="561975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448649A0-EDE0-8499-340C-FF51BCADB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150" y="5834116"/>
            <a:ext cx="2552921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547997" y="1339154"/>
            <a:ext cx="10277320" cy="4619194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Pipeline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zh-CN" altLang="en-US" sz="2400" b="0" dirty="0">
              <a:latin typeface="Congenial" panose="020F0502020204030204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E8DD1B-34C5-9C22-33C5-761FDCBDD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603" y="1404383"/>
            <a:ext cx="8298785" cy="361596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CEDB53E0-402D-9798-B9C7-14B3888F0609}"/>
              </a:ext>
            </a:extLst>
          </p:cNvPr>
          <p:cNvSpPr txBox="1">
            <a:spLocks/>
          </p:cNvSpPr>
          <p:nvPr/>
        </p:nvSpPr>
        <p:spPr>
          <a:xfrm>
            <a:off x="700396" y="5276636"/>
            <a:ext cx="10277320" cy="681712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1600" dirty="0">
                <a:latin typeface="Congenial" panose="020F0502020204030204" pitchFamily="2" charset="0"/>
              </a:rPr>
              <a:t>Stage3</a:t>
            </a:r>
            <a:r>
              <a:rPr kumimoji="1" lang="zh-CN" altLang="en-US" sz="1600" dirty="0">
                <a:latin typeface="Congenial" panose="020F0502020204030204" pitchFamily="2" charset="0"/>
              </a:rPr>
              <a:t>：</a:t>
            </a:r>
            <a:r>
              <a:rPr kumimoji="1" lang="en-US" altLang="zh-CN" sz="1600" dirty="0">
                <a:latin typeface="Congenial" panose="020F0502020204030204" pitchFamily="2" charset="0"/>
              </a:rPr>
              <a:t>Sliding Window</a:t>
            </a:r>
            <a:r>
              <a:rPr kumimoji="1" lang="zh-CN" altLang="en-US" sz="1600" dirty="0">
                <a:latin typeface="Congenial" panose="020F0502020204030204" pitchFamily="2" charset="0"/>
              </a:rPr>
              <a:t>：扩展临近上文</a:t>
            </a:r>
            <a:br>
              <a:rPr kumimoji="1" lang="en-US" altLang="zh-CN" sz="1600" dirty="0">
                <a:latin typeface="Congenial" panose="020F0502020204030204" pitchFamily="2" charset="0"/>
              </a:rPr>
            </a:br>
            <a:endParaRPr kumimoji="1" lang="zh-CN" altLang="en-US" sz="1600" b="0" dirty="0">
              <a:latin typeface="Congenial" panose="020F0502020204030204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A1F453-60F1-8E6E-3CA3-0E4F4BDA745C}"/>
              </a:ext>
            </a:extLst>
          </p:cNvPr>
          <p:cNvSpPr txBox="1"/>
          <p:nvPr/>
        </p:nvSpPr>
        <p:spPr>
          <a:xfrm>
            <a:off x="3610405" y="2719603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</a:rPr>
              <a:t>MLP</a:t>
            </a:r>
            <a:endParaRPr lang="zh-CN" altLang="en-US" sz="1050" b="1" dirty="0">
              <a:solidFill>
                <a:srgbClr val="FF0000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B165E7A-FB1E-E728-94D3-93C063547C5C}"/>
              </a:ext>
            </a:extLst>
          </p:cNvPr>
          <p:cNvSpPr/>
          <p:nvPr/>
        </p:nvSpPr>
        <p:spPr>
          <a:xfrm>
            <a:off x="5249017" y="2428892"/>
            <a:ext cx="3104690" cy="2231598"/>
          </a:xfrm>
          <a:custGeom>
            <a:avLst/>
            <a:gdLst>
              <a:gd name="connsiteX0" fmla="*/ 0 w 3104690"/>
              <a:gd name="connsiteY0" fmla="*/ 371940 h 2231598"/>
              <a:gd name="connsiteX1" fmla="*/ 371940 w 3104690"/>
              <a:gd name="connsiteY1" fmla="*/ 0 h 2231598"/>
              <a:gd name="connsiteX2" fmla="*/ 914926 w 3104690"/>
              <a:gd name="connsiteY2" fmla="*/ 0 h 2231598"/>
              <a:gd name="connsiteX3" fmla="*/ 1434305 w 3104690"/>
              <a:gd name="connsiteY3" fmla="*/ 0 h 2231598"/>
              <a:gd name="connsiteX4" fmla="*/ 1977291 w 3104690"/>
              <a:gd name="connsiteY4" fmla="*/ 0 h 2231598"/>
              <a:gd name="connsiteX5" fmla="*/ 2732750 w 3104690"/>
              <a:gd name="connsiteY5" fmla="*/ 0 h 2231598"/>
              <a:gd name="connsiteX6" fmla="*/ 3104690 w 3104690"/>
              <a:gd name="connsiteY6" fmla="*/ 371940 h 2231598"/>
              <a:gd name="connsiteX7" fmla="*/ 3104690 w 3104690"/>
              <a:gd name="connsiteY7" fmla="*/ 867846 h 2231598"/>
              <a:gd name="connsiteX8" fmla="*/ 3104690 w 3104690"/>
              <a:gd name="connsiteY8" fmla="*/ 1333998 h 2231598"/>
              <a:gd name="connsiteX9" fmla="*/ 3104690 w 3104690"/>
              <a:gd name="connsiteY9" fmla="*/ 1859658 h 2231598"/>
              <a:gd name="connsiteX10" fmla="*/ 2732750 w 3104690"/>
              <a:gd name="connsiteY10" fmla="*/ 2231598 h 2231598"/>
              <a:gd name="connsiteX11" fmla="*/ 2118939 w 3104690"/>
              <a:gd name="connsiteY11" fmla="*/ 2231598 h 2231598"/>
              <a:gd name="connsiteX12" fmla="*/ 1505129 w 3104690"/>
              <a:gd name="connsiteY12" fmla="*/ 2231598 h 2231598"/>
              <a:gd name="connsiteX13" fmla="*/ 985751 w 3104690"/>
              <a:gd name="connsiteY13" fmla="*/ 2231598 h 2231598"/>
              <a:gd name="connsiteX14" fmla="*/ 371940 w 3104690"/>
              <a:gd name="connsiteY14" fmla="*/ 2231598 h 2231598"/>
              <a:gd name="connsiteX15" fmla="*/ 0 w 3104690"/>
              <a:gd name="connsiteY15" fmla="*/ 1859658 h 2231598"/>
              <a:gd name="connsiteX16" fmla="*/ 0 w 3104690"/>
              <a:gd name="connsiteY16" fmla="*/ 1333998 h 2231598"/>
              <a:gd name="connsiteX17" fmla="*/ 0 w 3104690"/>
              <a:gd name="connsiteY17" fmla="*/ 882723 h 2231598"/>
              <a:gd name="connsiteX18" fmla="*/ 0 w 3104690"/>
              <a:gd name="connsiteY18" fmla="*/ 371940 h 223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04690" h="2231598" extrusionOk="0">
                <a:moveTo>
                  <a:pt x="0" y="371940"/>
                </a:moveTo>
                <a:cubicBezTo>
                  <a:pt x="60820" y="166435"/>
                  <a:pt x="111039" y="2308"/>
                  <a:pt x="371940" y="0"/>
                </a:cubicBezTo>
                <a:cubicBezTo>
                  <a:pt x="552952" y="-11904"/>
                  <a:pt x="656348" y="58892"/>
                  <a:pt x="914926" y="0"/>
                </a:cubicBezTo>
                <a:cubicBezTo>
                  <a:pt x="1173504" y="-58892"/>
                  <a:pt x="1307394" y="21072"/>
                  <a:pt x="1434305" y="0"/>
                </a:cubicBezTo>
                <a:cubicBezTo>
                  <a:pt x="1561216" y="-21072"/>
                  <a:pt x="1811813" y="32529"/>
                  <a:pt x="1977291" y="0"/>
                </a:cubicBezTo>
                <a:cubicBezTo>
                  <a:pt x="2142769" y="-32529"/>
                  <a:pt x="2416589" y="83842"/>
                  <a:pt x="2732750" y="0"/>
                </a:cubicBezTo>
                <a:cubicBezTo>
                  <a:pt x="2976436" y="-26805"/>
                  <a:pt x="3132148" y="186640"/>
                  <a:pt x="3104690" y="371940"/>
                </a:cubicBezTo>
                <a:cubicBezTo>
                  <a:pt x="3153795" y="600517"/>
                  <a:pt x="3088024" y="720471"/>
                  <a:pt x="3104690" y="867846"/>
                </a:cubicBezTo>
                <a:cubicBezTo>
                  <a:pt x="3121356" y="1015221"/>
                  <a:pt x="3070581" y="1214486"/>
                  <a:pt x="3104690" y="1333998"/>
                </a:cubicBezTo>
                <a:cubicBezTo>
                  <a:pt x="3138799" y="1453510"/>
                  <a:pt x="3086178" y="1657823"/>
                  <a:pt x="3104690" y="1859658"/>
                </a:cubicBezTo>
                <a:cubicBezTo>
                  <a:pt x="3138766" y="2054990"/>
                  <a:pt x="2919467" y="2200347"/>
                  <a:pt x="2732750" y="2231598"/>
                </a:cubicBezTo>
                <a:cubicBezTo>
                  <a:pt x="2429784" y="2266660"/>
                  <a:pt x="2264462" y="2168046"/>
                  <a:pt x="2118939" y="2231598"/>
                </a:cubicBezTo>
                <a:cubicBezTo>
                  <a:pt x="1973416" y="2295150"/>
                  <a:pt x="1728688" y="2196826"/>
                  <a:pt x="1505129" y="2231598"/>
                </a:cubicBezTo>
                <a:cubicBezTo>
                  <a:pt x="1281570" y="2266370"/>
                  <a:pt x="1242050" y="2214777"/>
                  <a:pt x="985751" y="2231598"/>
                </a:cubicBezTo>
                <a:cubicBezTo>
                  <a:pt x="729452" y="2248419"/>
                  <a:pt x="631891" y="2182494"/>
                  <a:pt x="371940" y="2231598"/>
                </a:cubicBezTo>
                <a:cubicBezTo>
                  <a:pt x="134811" y="2274217"/>
                  <a:pt x="-11672" y="2054782"/>
                  <a:pt x="0" y="1859658"/>
                </a:cubicBezTo>
                <a:cubicBezTo>
                  <a:pt x="-17022" y="1611041"/>
                  <a:pt x="18300" y="1508176"/>
                  <a:pt x="0" y="1333998"/>
                </a:cubicBezTo>
                <a:cubicBezTo>
                  <a:pt x="-18300" y="1159820"/>
                  <a:pt x="39548" y="979027"/>
                  <a:pt x="0" y="882723"/>
                </a:cubicBezTo>
                <a:cubicBezTo>
                  <a:pt x="-39548" y="786420"/>
                  <a:pt x="57551" y="477056"/>
                  <a:pt x="0" y="37194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0369497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41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547997" y="1339154"/>
            <a:ext cx="10277320" cy="4619194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Pipeline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zh-CN" altLang="en-US" sz="2400" b="0" dirty="0">
              <a:latin typeface="Congenial" panose="020F0502020204030204" pitchFamily="2" charset="0"/>
            </a:endParaRPr>
          </a:p>
        </p:txBody>
      </p:sp>
      <p:pic>
        <p:nvPicPr>
          <p:cNvPr id="10" name="图片 9" descr="图片包含 形状&#10;&#10;描述已自动生成">
            <a:extLst>
              <a:ext uri="{FF2B5EF4-FFF2-40B4-BE49-F238E27FC236}">
                <a16:creationId xmlns:a16="http://schemas.microsoft.com/office/drawing/2014/main" id="{0142EE71-C274-12C0-EAA4-72757F4F9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22" y="5777207"/>
            <a:ext cx="3353493" cy="7610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57902F-04F3-CFBA-D705-3A5C3D21E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518" y="5197331"/>
            <a:ext cx="3895725" cy="352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0D5E70-6F5E-4BE2-B38F-CDDACBD8F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132" y="1854394"/>
            <a:ext cx="10220325" cy="3019425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57F3399-626F-F7DD-7074-3E212D605BD9}"/>
              </a:ext>
            </a:extLst>
          </p:cNvPr>
          <p:cNvSpPr/>
          <p:nvPr/>
        </p:nvSpPr>
        <p:spPr>
          <a:xfrm>
            <a:off x="5686657" y="2658549"/>
            <a:ext cx="2082472" cy="1411113"/>
          </a:xfrm>
          <a:custGeom>
            <a:avLst/>
            <a:gdLst>
              <a:gd name="connsiteX0" fmla="*/ 0 w 2082472"/>
              <a:gd name="connsiteY0" fmla="*/ 235190 h 1411113"/>
              <a:gd name="connsiteX1" fmla="*/ 235190 w 2082472"/>
              <a:gd name="connsiteY1" fmla="*/ 0 h 1411113"/>
              <a:gd name="connsiteX2" fmla="*/ 740312 w 2082472"/>
              <a:gd name="connsiteY2" fmla="*/ 0 h 1411113"/>
              <a:gd name="connsiteX3" fmla="*/ 1229313 w 2082472"/>
              <a:gd name="connsiteY3" fmla="*/ 0 h 1411113"/>
              <a:gd name="connsiteX4" fmla="*/ 1847282 w 2082472"/>
              <a:gd name="connsiteY4" fmla="*/ 0 h 1411113"/>
              <a:gd name="connsiteX5" fmla="*/ 2082472 w 2082472"/>
              <a:gd name="connsiteY5" fmla="*/ 235190 h 1411113"/>
              <a:gd name="connsiteX6" fmla="*/ 2082472 w 2082472"/>
              <a:gd name="connsiteY6" fmla="*/ 714964 h 1411113"/>
              <a:gd name="connsiteX7" fmla="*/ 2082472 w 2082472"/>
              <a:gd name="connsiteY7" fmla="*/ 1175923 h 1411113"/>
              <a:gd name="connsiteX8" fmla="*/ 1847282 w 2082472"/>
              <a:gd name="connsiteY8" fmla="*/ 1411113 h 1411113"/>
              <a:gd name="connsiteX9" fmla="*/ 1342160 w 2082472"/>
              <a:gd name="connsiteY9" fmla="*/ 1411113 h 1411113"/>
              <a:gd name="connsiteX10" fmla="*/ 853159 w 2082472"/>
              <a:gd name="connsiteY10" fmla="*/ 1411113 h 1411113"/>
              <a:gd name="connsiteX11" fmla="*/ 235190 w 2082472"/>
              <a:gd name="connsiteY11" fmla="*/ 1411113 h 1411113"/>
              <a:gd name="connsiteX12" fmla="*/ 0 w 2082472"/>
              <a:gd name="connsiteY12" fmla="*/ 1175923 h 1411113"/>
              <a:gd name="connsiteX13" fmla="*/ 0 w 2082472"/>
              <a:gd name="connsiteY13" fmla="*/ 733778 h 1411113"/>
              <a:gd name="connsiteX14" fmla="*/ 0 w 2082472"/>
              <a:gd name="connsiteY14" fmla="*/ 235190 h 14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2472" h="1411113" extrusionOk="0">
                <a:moveTo>
                  <a:pt x="0" y="235190"/>
                </a:moveTo>
                <a:cubicBezTo>
                  <a:pt x="14917" y="105277"/>
                  <a:pt x="98292" y="291"/>
                  <a:pt x="235190" y="0"/>
                </a:cubicBezTo>
                <a:cubicBezTo>
                  <a:pt x="439821" y="-17765"/>
                  <a:pt x="567798" y="1930"/>
                  <a:pt x="740312" y="0"/>
                </a:cubicBezTo>
                <a:cubicBezTo>
                  <a:pt x="912826" y="-1930"/>
                  <a:pt x="1057216" y="28938"/>
                  <a:pt x="1229313" y="0"/>
                </a:cubicBezTo>
                <a:cubicBezTo>
                  <a:pt x="1401410" y="-28938"/>
                  <a:pt x="1583302" y="5448"/>
                  <a:pt x="1847282" y="0"/>
                </a:cubicBezTo>
                <a:cubicBezTo>
                  <a:pt x="1975057" y="28950"/>
                  <a:pt x="2116803" y="93318"/>
                  <a:pt x="2082472" y="235190"/>
                </a:cubicBezTo>
                <a:cubicBezTo>
                  <a:pt x="2131077" y="390620"/>
                  <a:pt x="2076025" y="556677"/>
                  <a:pt x="2082472" y="714964"/>
                </a:cubicBezTo>
                <a:cubicBezTo>
                  <a:pt x="2088919" y="873251"/>
                  <a:pt x="2063367" y="976743"/>
                  <a:pt x="2082472" y="1175923"/>
                </a:cubicBezTo>
                <a:cubicBezTo>
                  <a:pt x="2047750" y="1302543"/>
                  <a:pt x="1981244" y="1427044"/>
                  <a:pt x="1847282" y="1411113"/>
                </a:cubicBezTo>
                <a:cubicBezTo>
                  <a:pt x="1653521" y="1456305"/>
                  <a:pt x="1510745" y="1371465"/>
                  <a:pt x="1342160" y="1411113"/>
                </a:cubicBezTo>
                <a:cubicBezTo>
                  <a:pt x="1173575" y="1450761"/>
                  <a:pt x="1068805" y="1358202"/>
                  <a:pt x="853159" y="1411113"/>
                </a:cubicBezTo>
                <a:cubicBezTo>
                  <a:pt x="637513" y="1464024"/>
                  <a:pt x="376284" y="1362753"/>
                  <a:pt x="235190" y="1411113"/>
                </a:cubicBezTo>
                <a:cubicBezTo>
                  <a:pt x="74687" y="1421707"/>
                  <a:pt x="-5014" y="1310581"/>
                  <a:pt x="0" y="1175923"/>
                </a:cubicBezTo>
                <a:cubicBezTo>
                  <a:pt x="-37056" y="1022838"/>
                  <a:pt x="9964" y="880001"/>
                  <a:pt x="0" y="733778"/>
                </a:cubicBezTo>
                <a:cubicBezTo>
                  <a:pt x="-9964" y="587555"/>
                  <a:pt x="26405" y="363133"/>
                  <a:pt x="0" y="23519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0369497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8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F1BBD52-2C7E-2310-006F-06057A733D29}"/>
              </a:ext>
            </a:extLst>
          </p:cNvPr>
          <p:cNvSpPr txBox="1">
            <a:spLocks/>
          </p:cNvSpPr>
          <p:nvPr/>
        </p:nvSpPr>
        <p:spPr>
          <a:xfrm>
            <a:off x="547997" y="1339154"/>
            <a:ext cx="10277320" cy="4619194"/>
          </a:xfrm>
          <a:prstGeom prst="rect">
            <a:avLst/>
          </a:prstGeom>
        </p:spPr>
        <p:txBody>
          <a:bodyPr vert="horz" lIns="4680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2400" dirty="0">
                <a:solidFill>
                  <a:srgbClr val="77C6FF"/>
                </a:solidFill>
                <a:latin typeface="Congenial" panose="020F0502020204030204" pitchFamily="2" charset="0"/>
              </a:rPr>
              <a:t>Kernel Design</a:t>
            </a:r>
            <a:br>
              <a:rPr kumimoji="1" lang="en-US" altLang="zh-CN" sz="2400" dirty="0">
                <a:latin typeface="Congenial" panose="020F0502020204030204" pitchFamily="2" charset="0"/>
              </a:rPr>
            </a:br>
            <a:endParaRPr kumimoji="1" lang="zh-CN" altLang="en-US" sz="2400" b="0" dirty="0">
              <a:latin typeface="Congenial" panose="020F0502020204030204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368D24-238F-3182-142B-0E1B886AB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62" y="2095703"/>
            <a:ext cx="9319555" cy="37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59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LRppt 颜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38B5"/>
      </a:accent1>
      <a:accent2>
        <a:srgbClr val="2048C5"/>
      </a:accent2>
      <a:accent3>
        <a:srgbClr val="003CFF"/>
      </a:accent3>
      <a:accent4>
        <a:srgbClr val="4873FF"/>
      </a:accent4>
      <a:accent5>
        <a:srgbClr val="5B9BD5"/>
      </a:accent5>
      <a:accent6>
        <a:srgbClr val="00AA6C"/>
      </a:accent6>
      <a:hlink>
        <a:srgbClr val="003CFF"/>
      </a:hlink>
      <a:folHlink>
        <a:srgbClr val="CE2C6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1BD24BFF09EFBF4196492C071F15EF21" ma:contentTypeVersion="15" ma:contentTypeDescription="新建文档。" ma:contentTypeScope="" ma:versionID="44197d778759ad107c5ce6271b52203d">
  <xsd:schema xmlns:xsd="http://www.w3.org/2001/XMLSchema" xmlns:xs="http://www.w3.org/2001/XMLSchema" xmlns:p="http://schemas.microsoft.com/office/2006/metadata/properties" xmlns:ns2="28df0822-fd1a-4778-9eb3-b17a56a3c38c" xmlns:ns3="dd701b83-bfb0-4708-9a67-5cb50b4743bf" targetNamespace="http://schemas.microsoft.com/office/2006/metadata/properties" ma:root="true" ma:fieldsID="6d5e9885e27e402349216cb4f6fb69aa" ns2:_="" ns3:_="">
    <xsd:import namespace="28df0822-fd1a-4778-9eb3-b17a56a3c38c"/>
    <xsd:import namespace="dd701b83-bfb0-4708-9a67-5cb50b4743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df0822-fd1a-4778-9eb3-b17a56a3c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图像标记" ma:readOnly="false" ma:fieldId="{5cf76f15-5ced-4ddc-b409-7134ff3c332f}" ma:taxonomyMulti="true" ma:sspId="10b2ab70-381d-4de1-873d-678182fc59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701b83-bfb0-4708-9a67-5cb50b4743b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8ad1db2-abdf-49a3-9529-39efe9b35d18}" ma:internalName="TaxCatchAll" ma:showField="CatchAllData" ma:web="dd701b83-bfb0-4708-9a67-5cb50b4743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701b83-bfb0-4708-9a67-5cb50b4743bf" xsi:nil="true"/>
    <lcf76f155ced4ddcb4097134ff3c332f xmlns="28df0822-fd1a-4778-9eb3-b17a56a3c38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D35F87-BF0F-491E-B2C3-BB61CA5FE9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df0822-fd1a-4778-9eb3-b17a56a3c38c"/>
    <ds:schemaRef ds:uri="dd701b83-bfb0-4708-9a67-5cb50b4743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04CC76-A5A7-4295-89CA-01AE095CE31B}">
  <ds:schemaRefs>
    <ds:schemaRef ds:uri="http://schemas.microsoft.com/office/2006/metadata/properties"/>
    <ds:schemaRef ds:uri="http://schemas.microsoft.com/office/infopath/2007/PartnerControls"/>
    <ds:schemaRef ds:uri="dd701b83-bfb0-4708-9a67-5cb50b4743bf"/>
    <ds:schemaRef ds:uri="28df0822-fd1a-4778-9eb3-b17a56a3c38c"/>
  </ds:schemaRefs>
</ds:datastoreItem>
</file>

<file path=customXml/itemProps3.xml><?xml version="1.0" encoding="utf-8"?>
<ds:datastoreItem xmlns:ds="http://schemas.openxmlformats.org/officeDocument/2006/customXml" ds:itemID="{F2B1DC1D-6541-4E1A-A7B6-08690C8588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2330</TotalTime>
  <Words>937</Words>
  <Application>Microsoft Office PowerPoint</Application>
  <PresentationFormat>宽屏</PresentationFormat>
  <Paragraphs>81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华文琥珀</vt:lpstr>
      <vt:lpstr>微软雅黑</vt:lpstr>
      <vt:lpstr>Arial</vt:lpstr>
      <vt:lpstr>Arial Black</vt:lpstr>
      <vt:lpstr>Congenial</vt:lpstr>
      <vt:lpstr>Helvetica</vt:lpstr>
      <vt:lpstr>Wingdings</vt:lpstr>
      <vt:lpstr>Office 主题​​</vt:lpstr>
      <vt:lpstr>PowerPoint 演示文稿</vt:lpstr>
      <vt:lpstr>Native Sparse Attention: Hardware-Aligned and Natively Trainable Sparse Attention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 Nan15 Wu</dc:creator>
  <cp:lastModifiedBy>Zhaoyu ZY5 Yan</cp:lastModifiedBy>
  <cp:revision>106</cp:revision>
  <dcterms:created xsi:type="dcterms:W3CDTF">2023-10-30T10:14:24Z</dcterms:created>
  <dcterms:modified xsi:type="dcterms:W3CDTF">2025-02-27T01:49:49Z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0x0101001BD24BFF09EFBF4196492C071F15EF21</vt:lpwstr>
  </property>
  <property fmtid="{D5CDD505-2E9C-101B-9397-08002B2CF9AE}" pid="3" name="MediaServiceImageTags">
    <vt:lpwstr/>
  </property>
</Properties>
</file>